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9" r:id="rId1"/>
  </p:sldMasterIdLst>
  <p:notesMasterIdLst>
    <p:notesMasterId r:id="rId3"/>
  </p:notesMasterIdLst>
  <p:sldIdLst>
    <p:sldId id="256" r:id="rId2"/>
  </p:sldIdLst>
  <p:sldSz cx="43891200" cy="32918400"/>
  <p:notesSz cx="6858000" cy="9144000"/>
  <p:defaultText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0651C3A-4460-11DB-9652-00E08161165F}"/>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3852" autoAdjust="0"/>
  </p:normalViewPr>
  <p:slideViewPr>
    <p:cSldViewPr snapToGrid="0">
      <p:cViewPr>
        <p:scale>
          <a:sx n="25" d="100"/>
          <a:sy n="25" d="100"/>
        </p:scale>
        <p:origin x="618" y="-348"/>
      </p:cViewPr>
      <p:guideLst>
        <p:guide orient="horz" pos="10368"/>
        <p:guide pos="1382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hdphoto1.wdp>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1"/>
        <p:cNvGrpSpPr/>
        <p:nvPr/>
      </p:nvGrpSpPr>
      <p:grpSpPr>
        <a:xfrm>
          <a:off x="0" y="0"/>
          <a:ext cx="0" cy="0"/>
          <a:chOff x="0" y="0"/>
          <a:chExt cx="0" cy="0"/>
        </a:xfrm>
      </p:grpSpPr>
      <p:sp>
        <p:nvSpPr>
          <p:cNvPr id="2" name="Shape 2"/>
          <p:cNvSpPr>
            <a:spLocks noGrp="1" noRot="1" noChangeAspect="1"/>
          </p:cNvSpPr>
          <p:nvPr>
            <p:ph type="sldImg" idx="2"/>
          </p:nvPr>
        </p:nvSpPr>
        <p:spPr>
          <a:xfrm>
            <a:off x="1143225" y="685800"/>
            <a:ext cx="4572225"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 name="Shape 3"/>
          <p:cNvSpPr txBox="1">
            <a:spLocks noGrp="1"/>
          </p:cNvSpPr>
          <p:nvPr>
            <p:ph type="body" idx="1"/>
          </p:nvPr>
        </p:nvSpPr>
        <p:spPr>
          <a:xfrm>
            <a:off x="685800" y="4343400"/>
            <a:ext cx="5486399" cy="4114800"/>
          </a:xfrm>
          <a:prstGeom prst="rect">
            <a:avLst/>
          </a:prstGeom>
        </p:spPr>
        <p:txBody>
          <a:bodyPr lIns="91425" tIns="91425" rIns="91425" bIns="91425" anchor="t" anchorCtr="0"/>
          <a:lstStyle>
            <a:lvl1pPr>
              <a:defRPr sz="1100"/>
            </a:lvl1pPr>
            <a:lvl2pPr>
              <a:defRPr sz="1100"/>
            </a:lvl2pPr>
            <a:lvl3pPr>
              <a:defRPr sz="1100"/>
            </a:lvl3pPr>
            <a:lvl4pPr>
              <a:defRPr sz="1100"/>
            </a:lvl4pPr>
            <a:lvl5pPr>
              <a:defRPr sz="1100"/>
            </a:lvl5pPr>
            <a:lvl6pPr>
              <a:defRPr sz="1100"/>
            </a:lvl6pPr>
            <a:lvl7pPr>
              <a:defRPr sz="1100"/>
            </a:lvl7pPr>
            <a:lvl8pPr>
              <a:defRPr sz="1100"/>
            </a:lvl8pPr>
            <a:lvl9pPr>
              <a:defRPr sz="1100"/>
            </a:lvl9pPr>
          </a:lstStyle>
          <a:p>
            <a:endParaRPr/>
          </a:p>
        </p:txBody>
      </p:sp>
    </p:spTree>
    <p:extLst>
      <p:ext uri="{BB962C8B-B14F-4D97-AF65-F5344CB8AC3E}">
        <p14:creationId xmlns:p14="http://schemas.microsoft.com/office/powerpoint/2010/main" val="1355538437"/>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
        <p:cNvGrpSpPr/>
        <p:nvPr/>
      </p:nvGrpSpPr>
      <p:grpSpPr>
        <a:xfrm>
          <a:off x="0" y="0"/>
          <a:ext cx="0" cy="0"/>
          <a:chOff x="0" y="0"/>
          <a:chExt cx="0" cy="0"/>
        </a:xfrm>
      </p:grpSpPr>
      <p:sp>
        <p:nvSpPr>
          <p:cNvPr id="47" name="Shape 47"/>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endParaRPr dirty="0"/>
          </a:p>
        </p:txBody>
      </p:sp>
      <p:sp>
        <p:nvSpPr>
          <p:cNvPr id="48" name="Shape 4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233830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name="Wide center column">
    <p:spTree>
      <p:nvGrpSpPr>
        <p:cNvPr id="1" name="Shape 10"/>
        <p:cNvGrpSpPr/>
        <p:nvPr/>
      </p:nvGrpSpPr>
      <p:grpSpPr>
        <a:xfrm>
          <a:off x="0" y="0"/>
          <a:ext cx="0" cy="0"/>
          <a:chOff x="0" y="0"/>
          <a:chExt cx="0" cy="0"/>
        </a:xfrm>
      </p:grpSpPr>
      <p:sp>
        <p:nvSpPr>
          <p:cNvPr id="11" name="Shape 11"/>
          <p:cNvSpPr txBox="1">
            <a:spLocks noGrp="1"/>
          </p:cNvSpPr>
          <p:nvPr>
            <p:ph type="body" idx="1"/>
          </p:nvPr>
        </p:nvSpPr>
        <p:spPr>
          <a:xfrm>
            <a:off x="583354" y="7154635"/>
            <a:ext cx="10607100" cy="6716387"/>
          </a:xfrm>
          <a:prstGeom prst="rect">
            <a:avLst/>
          </a:prstGeom>
          <a:noFill/>
          <a:ln>
            <a:noFill/>
          </a:ln>
        </p:spPr>
        <p:txBody>
          <a:bodyPr lIns="91425" tIns="91425" rIns="91425" bIns="91425" anchor="t" anchorCtr="0"/>
          <a:lstStyle>
            <a:lvl1pPr marL="0" indent="0" rtl="0">
              <a:buNone/>
              <a:defRPr sz="2400"/>
            </a:lvl1pPr>
            <a:lvl2pPr marL="1485586" indent="-583886" rtl="0">
              <a:buChar char="○"/>
              <a:defRPr/>
            </a:lvl2pPr>
            <a:lvl3pPr marL="2056968" indent="-583768" rtl="0">
              <a:buChar char="■"/>
              <a:defRPr/>
            </a:lvl3pPr>
            <a:lvl4pPr marL="2685485" indent="-640784" rtl="0">
              <a:buChar char="●"/>
              <a:defRPr/>
            </a:lvl4pPr>
            <a:lvl5pPr marL="3142589" indent="-462889"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12" name="Shape 12"/>
          <p:cNvSpPr txBox="1">
            <a:spLocks noGrp="1"/>
          </p:cNvSpPr>
          <p:nvPr>
            <p:ph type="body" idx="2"/>
          </p:nvPr>
        </p:nvSpPr>
        <p:spPr>
          <a:xfrm>
            <a:off x="583354" y="5874475"/>
            <a:ext cx="10607100" cy="1200299"/>
          </a:xfrm>
          <a:prstGeom prst="rect">
            <a:avLst/>
          </a:prstGeom>
          <a:noFill/>
          <a:ln>
            <a:noFill/>
          </a:ln>
        </p:spPr>
        <p:txBody>
          <a:bodyPr lIns="91425" tIns="91425" rIns="91425" bIns="91425" anchor="ctr" anchorCtr="0"/>
          <a:lstStyle>
            <a:lvl1pPr algn="ctr" rtl="0">
              <a:buClr>
                <a:schemeClr val="dk1"/>
              </a:buClr>
              <a:buNone/>
              <a:defRPr sz="6600"/>
            </a:lvl1pPr>
            <a:lvl2pPr rtl="0">
              <a:buChar char="○"/>
              <a:defRPr/>
            </a:lvl2pPr>
            <a:lvl3pPr rtl="0">
              <a:buChar char="■"/>
              <a:defRPr/>
            </a:lvl3pPr>
            <a:lvl4pPr rtl="0">
              <a:buChar char="●"/>
              <a:defRPr/>
            </a:lvl4pPr>
            <a:lvl5pPr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13" name="Shape 13"/>
          <p:cNvSpPr txBox="1">
            <a:spLocks noGrp="1"/>
          </p:cNvSpPr>
          <p:nvPr>
            <p:ph type="body" idx="3"/>
          </p:nvPr>
        </p:nvSpPr>
        <p:spPr>
          <a:xfrm>
            <a:off x="583354" y="15270479"/>
            <a:ext cx="10607100" cy="846299"/>
          </a:xfrm>
          <a:prstGeom prst="rect">
            <a:avLst/>
          </a:prstGeom>
          <a:noFill/>
          <a:ln>
            <a:noFill/>
          </a:ln>
        </p:spPr>
        <p:txBody>
          <a:bodyPr lIns="91425" tIns="91425" rIns="91425" bIns="91425" anchor="t" anchorCtr="0"/>
          <a:lstStyle>
            <a:lvl1pPr marL="0" indent="0" rtl="0">
              <a:buNone/>
              <a:defRPr sz="2400"/>
            </a:lvl1pPr>
            <a:lvl2pPr marL="1485586" indent="-583886" rtl="0">
              <a:buChar char="○"/>
              <a:defRPr/>
            </a:lvl2pPr>
            <a:lvl3pPr marL="2056968" indent="-583768" rtl="0">
              <a:buChar char="■"/>
              <a:defRPr/>
            </a:lvl3pPr>
            <a:lvl4pPr marL="2685485" indent="-640784" rtl="0">
              <a:buChar char="●"/>
              <a:defRPr/>
            </a:lvl4pPr>
            <a:lvl5pPr marL="3142589" indent="-462889"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14" name="Shape 14"/>
          <p:cNvSpPr txBox="1">
            <a:spLocks noGrp="1"/>
          </p:cNvSpPr>
          <p:nvPr>
            <p:ph type="body" idx="4"/>
          </p:nvPr>
        </p:nvSpPr>
        <p:spPr>
          <a:xfrm>
            <a:off x="583354" y="13970601"/>
            <a:ext cx="10607100" cy="1200299"/>
          </a:xfrm>
          <a:prstGeom prst="rect">
            <a:avLst/>
          </a:prstGeom>
          <a:noFill/>
          <a:ln>
            <a:noFill/>
          </a:ln>
        </p:spPr>
        <p:txBody>
          <a:bodyPr lIns="91425" tIns="91425" rIns="91425" bIns="91425" anchor="ctr" anchorCtr="0"/>
          <a:lstStyle>
            <a:lvl1pPr algn="ctr" rtl="0">
              <a:buClr>
                <a:schemeClr val="dk1"/>
              </a:buClr>
              <a:buNone/>
              <a:defRPr sz="6600"/>
            </a:lvl1pPr>
            <a:lvl2pPr rtl="0">
              <a:buChar char="○"/>
              <a:defRPr/>
            </a:lvl2pPr>
            <a:lvl3pPr rtl="0">
              <a:buChar char="■"/>
              <a:defRPr/>
            </a:lvl3pPr>
            <a:lvl4pPr rtl="0">
              <a:buChar char="●"/>
              <a:defRPr/>
            </a:lvl4pPr>
            <a:lvl5pPr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15" name="Shape 15"/>
          <p:cNvSpPr txBox="1">
            <a:spLocks noGrp="1"/>
          </p:cNvSpPr>
          <p:nvPr>
            <p:ph type="body" idx="5"/>
          </p:nvPr>
        </p:nvSpPr>
        <p:spPr>
          <a:xfrm>
            <a:off x="11891965" y="7154635"/>
            <a:ext cx="20116799" cy="846299"/>
          </a:xfrm>
          <a:prstGeom prst="rect">
            <a:avLst/>
          </a:prstGeom>
          <a:noFill/>
          <a:ln>
            <a:noFill/>
          </a:ln>
        </p:spPr>
        <p:txBody>
          <a:bodyPr lIns="91425" tIns="91425" rIns="91425" bIns="91425" anchor="t" anchorCtr="0"/>
          <a:lstStyle>
            <a:lvl1pPr marL="0" indent="0" rtl="0">
              <a:buNone/>
              <a:defRPr sz="2400"/>
            </a:lvl1pPr>
            <a:lvl2pPr marL="1485586" indent="-583886" rtl="0">
              <a:buChar char="○"/>
              <a:defRPr/>
            </a:lvl2pPr>
            <a:lvl3pPr marL="2056968" indent="-583768" rtl="0">
              <a:buChar char="■"/>
              <a:defRPr/>
            </a:lvl3pPr>
            <a:lvl4pPr marL="2685485" indent="-640784" rtl="0">
              <a:buChar char="●"/>
              <a:defRPr/>
            </a:lvl4pPr>
            <a:lvl5pPr marL="3142589" indent="-462889"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16" name="Shape 16"/>
          <p:cNvSpPr txBox="1">
            <a:spLocks noGrp="1"/>
          </p:cNvSpPr>
          <p:nvPr>
            <p:ph type="body" idx="6"/>
          </p:nvPr>
        </p:nvSpPr>
        <p:spPr>
          <a:xfrm>
            <a:off x="11891965" y="5874475"/>
            <a:ext cx="20116799" cy="1200299"/>
          </a:xfrm>
          <a:prstGeom prst="rect">
            <a:avLst/>
          </a:prstGeom>
          <a:noFill/>
          <a:ln>
            <a:noFill/>
          </a:ln>
        </p:spPr>
        <p:txBody>
          <a:bodyPr lIns="91425" tIns="91425" rIns="91425" bIns="91425" anchor="ctr" anchorCtr="0"/>
          <a:lstStyle>
            <a:lvl1pPr marL="0" marR="0" indent="0" algn="ctr" rtl="0">
              <a:lnSpc>
                <a:spcPct val="100000"/>
              </a:lnSpc>
              <a:spcBef>
                <a:spcPts val="1320"/>
              </a:spcBef>
              <a:spcAft>
                <a:spcPts val="0"/>
              </a:spcAft>
              <a:buClr>
                <a:schemeClr val="dk1"/>
              </a:buClr>
              <a:buNone/>
              <a:defRPr sz="6600"/>
            </a:lvl1pPr>
            <a:lvl2pPr rtl="0">
              <a:buChar char="○"/>
              <a:defRPr/>
            </a:lvl2pPr>
            <a:lvl3pPr rtl="0">
              <a:buChar char="■"/>
              <a:defRPr/>
            </a:lvl3pPr>
            <a:lvl4pPr rtl="0">
              <a:buChar char="●"/>
              <a:defRPr/>
            </a:lvl4pPr>
            <a:lvl5pPr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17" name="Shape 17"/>
          <p:cNvSpPr txBox="1">
            <a:spLocks noGrp="1"/>
          </p:cNvSpPr>
          <p:nvPr>
            <p:ph type="body" idx="7"/>
          </p:nvPr>
        </p:nvSpPr>
        <p:spPr>
          <a:xfrm>
            <a:off x="11891965" y="28346400"/>
            <a:ext cx="20116799" cy="846299"/>
          </a:xfrm>
          <a:prstGeom prst="rect">
            <a:avLst/>
          </a:prstGeom>
          <a:noFill/>
          <a:ln>
            <a:noFill/>
          </a:ln>
        </p:spPr>
        <p:txBody>
          <a:bodyPr lIns="91425" tIns="91425" rIns="91425" bIns="91425" anchor="t" anchorCtr="0"/>
          <a:lstStyle>
            <a:lvl1pPr marL="0" indent="0" rtl="0">
              <a:buNone/>
              <a:defRPr sz="2400"/>
            </a:lvl1pPr>
            <a:lvl2pPr marL="1485586" indent="-583886" rtl="0">
              <a:buChar char="○"/>
              <a:defRPr/>
            </a:lvl2pPr>
            <a:lvl3pPr marL="2056968" indent="-583768" rtl="0">
              <a:buChar char="■"/>
              <a:defRPr/>
            </a:lvl3pPr>
            <a:lvl4pPr marL="2685485" indent="-640784" rtl="0">
              <a:buChar char="●"/>
              <a:defRPr/>
            </a:lvl4pPr>
            <a:lvl5pPr marL="3142589" indent="-462889"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18" name="Shape 18"/>
          <p:cNvSpPr txBox="1">
            <a:spLocks noGrp="1"/>
          </p:cNvSpPr>
          <p:nvPr>
            <p:ph type="body" idx="8"/>
          </p:nvPr>
        </p:nvSpPr>
        <p:spPr>
          <a:xfrm>
            <a:off x="11891965" y="27066240"/>
            <a:ext cx="20116799" cy="1200299"/>
          </a:xfrm>
          <a:prstGeom prst="rect">
            <a:avLst/>
          </a:prstGeom>
          <a:noFill/>
          <a:ln>
            <a:noFill/>
          </a:ln>
        </p:spPr>
        <p:txBody>
          <a:bodyPr lIns="91425" tIns="91425" rIns="91425" bIns="91425" anchor="ctr" anchorCtr="0"/>
          <a:lstStyle>
            <a:lvl1pPr algn="ctr" rtl="0">
              <a:buClr>
                <a:schemeClr val="dk1"/>
              </a:buClr>
              <a:buNone/>
              <a:defRPr sz="6600"/>
            </a:lvl1pPr>
            <a:lvl2pPr rtl="0">
              <a:buChar char="○"/>
              <a:defRPr/>
            </a:lvl2pPr>
            <a:lvl3pPr rtl="0">
              <a:buChar char="■"/>
              <a:defRPr/>
            </a:lvl3pPr>
            <a:lvl4pPr rtl="0">
              <a:buChar char="●"/>
              <a:defRPr/>
            </a:lvl4pPr>
            <a:lvl5pPr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19" name="Shape 19"/>
          <p:cNvSpPr txBox="1">
            <a:spLocks noGrp="1"/>
          </p:cNvSpPr>
          <p:nvPr>
            <p:ph type="body" idx="9"/>
          </p:nvPr>
        </p:nvSpPr>
        <p:spPr>
          <a:xfrm>
            <a:off x="32689800" y="5874475"/>
            <a:ext cx="10607100" cy="1200299"/>
          </a:xfrm>
          <a:prstGeom prst="rect">
            <a:avLst/>
          </a:prstGeom>
          <a:noFill/>
          <a:ln>
            <a:noFill/>
          </a:ln>
        </p:spPr>
        <p:txBody>
          <a:bodyPr lIns="91425" tIns="91425" rIns="91425" bIns="91425" anchor="ctr" anchorCtr="0"/>
          <a:lstStyle>
            <a:lvl1pPr algn="ctr" rtl="0">
              <a:buClr>
                <a:schemeClr val="dk1"/>
              </a:buClr>
              <a:buNone/>
              <a:defRPr sz="6600"/>
            </a:lvl1pPr>
            <a:lvl2pPr rtl="0">
              <a:buChar char="○"/>
              <a:defRPr/>
            </a:lvl2pPr>
            <a:lvl3pPr rtl="0">
              <a:buChar char="■"/>
              <a:defRPr/>
            </a:lvl3pPr>
            <a:lvl4pPr rtl="0">
              <a:buChar char="●"/>
              <a:defRPr/>
            </a:lvl4pPr>
            <a:lvl5pPr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20" name="Shape 20"/>
          <p:cNvSpPr txBox="1">
            <a:spLocks noGrp="1"/>
          </p:cNvSpPr>
          <p:nvPr>
            <p:ph type="body" idx="13"/>
          </p:nvPr>
        </p:nvSpPr>
        <p:spPr>
          <a:xfrm>
            <a:off x="32689800" y="7154635"/>
            <a:ext cx="10607100" cy="846299"/>
          </a:xfrm>
          <a:prstGeom prst="rect">
            <a:avLst/>
          </a:prstGeom>
          <a:noFill/>
          <a:ln>
            <a:noFill/>
          </a:ln>
        </p:spPr>
        <p:txBody>
          <a:bodyPr lIns="91425" tIns="91425" rIns="91425" bIns="91425" anchor="t" anchorCtr="0"/>
          <a:lstStyle>
            <a:lvl1pPr marL="0" indent="0" rtl="0">
              <a:buNone/>
              <a:defRPr sz="2400"/>
            </a:lvl1pPr>
            <a:lvl2pPr marL="1485586" indent="-583886" rtl="0">
              <a:buChar char="○"/>
              <a:defRPr/>
            </a:lvl2pPr>
            <a:lvl3pPr marL="2056968" indent="-583768" rtl="0">
              <a:buChar char="■"/>
              <a:defRPr/>
            </a:lvl3pPr>
            <a:lvl4pPr marL="2685485" indent="-640784" rtl="0">
              <a:buChar char="●"/>
              <a:defRPr/>
            </a:lvl4pPr>
            <a:lvl5pPr marL="3142589" indent="-462889"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21" name="Shape 21"/>
          <p:cNvSpPr txBox="1">
            <a:spLocks noGrp="1"/>
          </p:cNvSpPr>
          <p:nvPr>
            <p:ph type="body" idx="14"/>
          </p:nvPr>
        </p:nvSpPr>
        <p:spPr>
          <a:xfrm>
            <a:off x="32689800" y="17287756"/>
            <a:ext cx="10607100" cy="1200299"/>
          </a:xfrm>
          <a:prstGeom prst="rect">
            <a:avLst/>
          </a:prstGeom>
          <a:noFill/>
          <a:ln>
            <a:noFill/>
          </a:ln>
        </p:spPr>
        <p:txBody>
          <a:bodyPr lIns="91425" tIns="91425" rIns="91425" bIns="91425" anchor="ctr" anchorCtr="0"/>
          <a:lstStyle>
            <a:lvl1pPr algn="ctr" rtl="0">
              <a:buClr>
                <a:schemeClr val="dk1"/>
              </a:buClr>
              <a:buNone/>
              <a:defRPr sz="6600"/>
            </a:lvl1pPr>
            <a:lvl2pPr rtl="0">
              <a:buChar char="○"/>
              <a:defRPr/>
            </a:lvl2pPr>
            <a:lvl3pPr rtl="0">
              <a:buChar char="■"/>
              <a:defRPr/>
            </a:lvl3pPr>
            <a:lvl4pPr rtl="0">
              <a:buChar char="●"/>
              <a:defRPr/>
            </a:lvl4pPr>
            <a:lvl5pPr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22" name="Shape 22"/>
          <p:cNvSpPr txBox="1">
            <a:spLocks noGrp="1"/>
          </p:cNvSpPr>
          <p:nvPr>
            <p:ph type="body" idx="15"/>
          </p:nvPr>
        </p:nvSpPr>
        <p:spPr>
          <a:xfrm>
            <a:off x="32689800" y="18562320"/>
            <a:ext cx="10607100" cy="846299"/>
          </a:xfrm>
          <a:prstGeom prst="rect">
            <a:avLst/>
          </a:prstGeom>
          <a:noFill/>
          <a:ln>
            <a:noFill/>
          </a:ln>
        </p:spPr>
        <p:txBody>
          <a:bodyPr lIns="91425" tIns="91425" rIns="91425" bIns="91425" anchor="t" anchorCtr="0"/>
          <a:lstStyle>
            <a:lvl1pPr marL="0" indent="0" rtl="0">
              <a:buNone/>
              <a:defRPr sz="2400"/>
            </a:lvl1pPr>
            <a:lvl2pPr marL="1485586" indent="-583886" rtl="0">
              <a:buChar char="○"/>
              <a:defRPr/>
            </a:lvl2pPr>
            <a:lvl3pPr marL="2056968" indent="-583768" rtl="0">
              <a:buChar char="■"/>
              <a:defRPr/>
            </a:lvl3pPr>
            <a:lvl4pPr marL="2685485" indent="-640784" rtl="0">
              <a:buChar char="●"/>
              <a:defRPr/>
            </a:lvl4pPr>
            <a:lvl5pPr marL="3142589" indent="-462889"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23" name="Shape 23"/>
          <p:cNvSpPr txBox="1">
            <a:spLocks noGrp="1"/>
          </p:cNvSpPr>
          <p:nvPr>
            <p:ph type="body" idx="16"/>
          </p:nvPr>
        </p:nvSpPr>
        <p:spPr>
          <a:xfrm>
            <a:off x="32689800" y="25421379"/>
            <a:ext cx="10607100" cy="1200299"/>
          </a:xfrm>
          <a:prstGeom prst="rect">
            <a:avLst/>
          </a:prstGeom>
          <a:noFill/>
          <a:ln>
            <a:noFill/>
          </a:ln>
        </p:spPr>
        <p:txBody>
          <a:bodyPr lIns="91425" tIns="91425" rIns="91425" bIns="91425" anchor="ctr" anchorCtr="0"/>
          <a:lstStyle>
            <a:lvl1pPr algn="ctr" rtl="0">
              <a:buClr>
                <a:schemeClr val="dk1"/>
              </a:buClr>
              <a:buNone/>
              <a:defRPr sz="6600"/>
            </a:lvl1pPr>
            <a:lvl2pPr rtl="0">
              <a:buChar char="○"/>
              <a:defRPr/>
            </a:lvl2pPr>
            <a:lvl3pPr rtl="0">
              <a:buChar char="■"/>
              <a:defRPr/>
            </a:lvl3pPr>
            <a:lvl4pPr rtl="0">
              <a:buChar char="●"/>
              <a:defRPr/>
            </a:lvl4pPr>
            <a:lvl5pPr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24" name="Shape 24"/>
          <p:cNvSpPr txBox="1">
            <a:spLocks noGrp="1"/>
          </p:cNvSpPr>
          <p:nvPr>
            <p:ph type="body" idx="17"/>
          </p:nvPr>
        </p:nvSpPr>
        <p:spPr>
          <a:xfrm>
            <a:off x="32689800" y="26700481"/>
            <a:ext cx="10607100" cy="846299"/>
          </a:xfrm>
          <a:prstGeom prst="rect">
            <a:avLst/>
          </a:prstGeom>
          <a:noFill/>
          <a:ln>
            <a:noFill/>
          </a:ln>
        </p:spPr>
        <p:txBody>
          <a:bodyPr lIns="91425" tIns="91425" rIns="91425" bIns="91425" anchor="t" anchorCtr="0"/>
          <a:lstStyle>
            <a:lvl1pPr marL="0" indent="0" rtl="0">
              <a:buNone/>
              <a:defRPr sz="2400"/>
            </a:lvl1pPr>
            <a:lvl2pPr marL="1485586" indent="-583886" rtl="0">
              <a:buChar char="○"/>
              <a:defRPr/>
            </a:lvl2pPr>
            <a:lvl3pPr marL="2056968" indent="-583768" rtl="0">
              <a:buChar char="■"/>
              <a:defRPr/>
            </a:lvl3pPr>
            <a:lvl4pPr marL="2685485" indent="-640784" rtl="0">
              <a:buChar char="●"/>
              <a:defRPr/>
            </a:lvl4pPr>
            <a:lvl5pPr marL="3142589" indent="-462889" rtl="0">
              <a:buChar char="○"/>
              <a:defRPr/>
            </a:lvl5pPr>
            <a:lvl6pPr rtl="0">
              <a:buChar char="■"/>
              <a:defRPr/>
            </a:lvl6pPr>
            <a:lvl7pPr rtl="0">
              <a:buChar char="●"/>
              <a:defRPr/>
            </a:lvl7pPr>
            <a:lvl8pPr rtl="0">
              <a:buChar char="○"/>
              <a:defRPr/>
            </a:lvl8pPr>
            <a:lvl9pPr rtl="0">
              <a:buChar char="■"/>
              <a:defRPr/>
            </a:lvl9pPr>
          </a:lstStyle>
          <a:p>
            <a:endParaRPr dirty="0"/>
          </a:p>
        </p:txBody>
      </p:sp>
      <p:sp>
        <p:nvSpPr>
          <p:cNvPr id="25" name="Shape 25"/>
          <p:cNvSpPr txBox="1">
            <a:spLocks noGrp="1"/>
          </p:cNvSpPr>
          <p:nvPr>
            <p:ph type="title"/>
          </p:nvPr>
        </p:nvSpPr>
        <p:spPr>
          <a:xfrm>
            <a:off x="11200625" y="1271475"/>
            <a:ext cx="21499500" cy="1815599"/>
          </a:xfrm>
          <a:prstGeom prst="rect">
            <a:avLst/>
          </a:prstGeom>
        </p:spPr>
        <p:txBody>
          <a:bodyPr lIns="91425" tIns="91425" rIns="91425" bIns="91425" anchor="ctr" anchorCtr="0"/>
          <a:lstStyle>
            <a:lvl1pPr algn="ctr" rtl="0">
              <a:buNone/>
              <a:defRPr sz="10000" b="1"/>
            </a:lvl1pPr>
            <a:lvl2pPr algn="ctr" rtl="0">
              <a:buNone/>
              <a:defRPr sz="10000" b="1"/>
            </a:lvl2pPr>
            <a:lvl3pPr algn="ctr" rtl="0">
              <a:buNone/>
              <a:defRPr sz="10000" b="1"/>
            </a:lvl3pPr>
            <a:lvl4pPr algn="ctr" rtl="0">
              <a:buNone/>
              <a:defRPr sz="10000" b="1"/>
            </a:lvl4pPr>
            <a:lvl5pPr algn="ctr" rtl="0">
              <a:buNone/>
              <a:defRPr sz="10000" b="1"/>
            </a:lvl5pPr>
            <a:lvl6pPr algn="ctr" rtl="0">
              <a:buNone/>
              <a:defRPr sz="10000" b="1"/>
            </a:lvl6pPr>
            <a:lvl7pPr algn="ctr" rtl="0">
              <a:buNone/>
              <a:defRPr sz="10000" b="1"/>
            </a:lvl7pPr>
            <a:lvl8pPr algn="ctr" rtl="0">
              <a:buNone/>
              <a:defRPr sz="10000" b="1"/>
            </a:lvl8pPr>
            <a:lvl9pPr algn="ctr">
              <a:buNone/>
              <a:defRPr sz="10000" b="1"/>
            </a:lvl9pPr>
          </a:lstStyle>
          <a:p>
            <a:endParaRPr/>
          </a:p>
        </p:txBody>
      </p:sp>
      <p:sp>
        <p:nvSpPr>
          <p:cNvPr id="26" name="Shape 26"/>
          <p:cNvSpPr txBox="1">
            <a:spLocks noGrp="1"/>
          </p:cNvSpPr>
          <p:nvPr>
            <p:ph type="subTitle" idx="18"/>
          </p:nvPr>
        </p:nvSpPr>
        <p:spPr>
          <a:xfrm>
            <a:off x="11891975" y="3087087"/>
            <a:ext cx="20116799" cy="1674000"/>
          </a:xfrm>
          <a:prstGeom prst="rect">
            <a:avLst/>
          </a:prstGeom>
        </p:spPr>
        <p:txBody>
          <a:bodyPr lIns="91425" tIns="91425" rIns="91425" bIns="91425" anchor="ctr" anchorCtr="0"/>
          <a:lstStyle>
            <a:lvl1pPr algn="ctr" rtl="0">
              <a:buNone/>
              <a:defRPr sz="6000"/>
            </a:lvl1pPr>
            <a:lvl2pPr algn="ctr" rtl="0">
              <a:buNone/>
              <a:defRPr sz="6000"/>
            </a:lvl2pPr>
            <a:lvl3pPr algn="ctr" rtl="0">
              <a:buNone/>
              <a:defRPr sz="6000"/>
            </a:lvl3pPr>
            <a:lvl4pPr algn="ctr" rtl="0">
              <a:buNone/>
              <a:defRPr sz="6000"/>
            </a:lvl4pPr>
            <a:lvl5pPr algn="ctr" rtl="0">
              <a:buNone/>
              <a:defRPr sz="6000"/>
            </a:lvl5pPr>
            <a:lvl6pPr algn="ctr" rtl="0">
              <a:buNone/>
              <a:defRPr sz="6000"/>
            </a:lvl6pPr>
            <a:lvl7pPr algn="ctr" rtl="0">
              <a:buNone/>
              <a:defRPr sz="6000"/>
            </a:lvl7pPr>
            <a:lvl8pPr algn="ctr" rtl="0">
              <a:buNone/>
              <a:defRPr sz="6000"/>
            </a:lvl8pPr>
            <a:lvl9pPr algn="ctr">
              <a:buNone/>
              <a:defRPr sz="6000"/>
            </a:lvl9pPr>
          </a:lstStyle>
          <a:p>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 Id="rId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Shape 4"/>
        <p:cNvGrpSpPr/>
        <p:nvPr/>
      </p:nvGrpSpPr>
      <p:grpSpPr>
        <a:xfrm>
          <a:off x="0" y="0"/>
          <a:ext cx="0" cy="0"/>
          <a:chOff x="0" y="0"/>
          <a:chExt cx="0" cy="0"/>
        </a:xfrm>
      </p:grpSpPr>
      <p:sp>
        <p:nvSpPr>
          <p:cNvPr id="5" name="Shape 5"/>
          <p:cNvSpPr/>
          <p:nvPr/>
        </p:nvSpPr>
        <p:spPr>
          <a:xfrm>
            <a:off x="548639" y="5836919"/>
            <a:ext cx="10698479" cy="26700479"/>
          </a:xfrm>
          <a:prstGeom prst="roundRect">
            <a:avLst>
              <a:gd name="adj" fmla="val 2713"/>
            </a:avLst>
          </a:prstGeom>
          <a:solidFill>
            <a:srgbClr val="F2F2F2"/>
          </a:solidFill>
          <a:ln w="9525" cap="flat">
            <a:solidFill>
              <a:schemeClr val="dk1">
                <a:alpha val="57647"/>
              </a:schemeClr>
            </a:solidFill>
            <a:prstDash val="solid"/>
            <a:round/>
            <a:headEnd type="none" w="med" len="med"/>
            <a:tailEnd type="none" w="med" len="med"/>
          </a:ln>
        </p:spPr>
        <p:txBody>
          <a:bodyPr lIns="91425" tIns="45700" rIns="91425" bIns="45700" anchor="ctr" anchorCtr="0">
            <a:noAutofit/>
          </a:bodyPr>
          <a:lstStyle/>
          <a:p>
            <a:endParaRPr/>
          </a:p>
        </p:txBody>
      </p:sp>
      <p:sp>
        <p:nvSpPr>
          <p:cNvPr id="6" name="Shape 6"/>
          <p:cNvSpPr/>
          <p:nvPr/>
        </p:nvSpPr>
        <p:spPr>
          <a:xfrm>
            <a:off x="32644081" y="5836919"/>
            <a:ext cx="10698479" cy="26700479"/>
          </a:xfrm>
          <a:prstGeom prst="roundRect">
            <a:avLst>
              <a:gd name="adj" fmla="val 2263"/>
            </a:avLst>
          </a:prstGeom>
          <a:solidFill>
            <a:srgbClr val="F2F2F2"/>
          </a:solidFill>
          <a:ln w="9525" cap="flat">
            <a:solidFill>
              <a:schemeClr val="dk1">
                <a:alpha val="57647"/>
              </a:schemeClr>
            </a:solidFill>
            <a:prstDash val="solid"/>
            <a:round/>
            <a:headEnd type="none" w="med" len="med"/>
            <a:tailEnd type="none" w="med" len="med"/>
          </a:ln>
        </p:spPr>
        <p:txBody>
          <a:bodyPr lIns="91425" tIns="45700" rIns="91425" bIns="45700" anchor="ctr" anchorCtr="0">
            <a:noAutofit/>
          </a:bodyPr>
          <a:lstStyle/>
          <a:p>
            <a:endParaRPr/>
          </a:p>
        </p:txBody>
      </p:sp>
      <p:sp>
        <p:nvSpPr>
          <p:cNvPr id="7" name="Shape 7"/>
          <p:cNvSpPr/>
          <p:nvPr/>
        </p:nvSpPr>
        <p:spPr>
          <a:xfrm>
            <a:off x="11887200" y="5836919"/>
            <a:ext cx="20116799" cy="26700479"/>
          </a:xfrm>
          <a:prstGeom prst="roundRect">
            <a:avLst>
              <a:gd name="adj" fmla="val 1298"/>
            </a:avLst>
          </a:prstGeom>
          <a:solidFill>
            <a:srgbClr val="F2F2F2"/>
          </a:solidFill>
          <a:ln w="9525" cap="flat">
            <a:solidFill>
              <a:schemeClr val="dk1">
                <a:alpha val="57647"/>
              </a:schemeClr>
            </a:solidFill>
            <a:prstDash val="solid"/>
            <a:round/>
            <a:headEnd type="none" w="med" len="med"/>
            <a:tailEnd type="none" w="med" len="med"/>
          </a:ln>
        </p:spPr>
        <p:txBody>
          <a:bodyPr lIns="91425" tIns="45700" rIns="91425" bIns="45700" anchor="ctr" anchorCtr="0">
            <a:noAutofit/>
          </a:bodyPr>
          <a:lstStyle/>
          <a:p>
            <a:endParaRPr/>
          </a:p>
        </p:txBody>
      </p:sp>
      <p:sp>
        <p:nvSpPr>
          <p:cNvPr id="8" name="Shape 8"/>
          <p:cNvSpPr txBox="1"/>
          <p:nvPr/>
        </p:nvSpPr>
        <p:spPr>
          <a:xfrm>
            <a:off x="0" y="0"/>
            <a:ext cx="43891199" cy="1175099"/>
          </a:xfrm>
          <a:prstGeom prst="rect">
            <a:avLst/>
          </a:prstGeom>
          <a:noFill/>
          <a:ln>
            <a:noFill/>
          </a:ln>
        </p:spPr>
        <p:txBody>
          <a:bodyPr lIns="91425" tIns="45700" rIns="91425" bIns="45700" anchor="b" anchorCtr="0">
            <a:noAutofit/>
          </a:bodyPr>
          <a:lstStyle/>
          <a:p>
            <a:pPr marL="1645574" marR="0" lvl="0" indent="-1645574" algn="ctr" rtl="0">
              <a:spcBef>
                <a:spcPts val="0"/>
              </a:spcBef>
              <a:buClr>
                <a:schemeClr val="dk1"/>
              </a:buClr>
              <a:buSzPct val="25000"/>
              <a:buFont typeface="Tahoma"/>
              <a:buNone/>
            </a:pPr>
            <a:r>
              <a:rPr lang="en-US" sz="5400" b="1" i="0" u="none" strike="noStrike" cap="none" baseline="0" dirty="0" smtClean="0">
                <a:solidFill>
                  <a:srgbClr val="00467F"/>
                </a:solidFill>
              </a:rPr>
              <a:t>Capstone </a:t>
            </a:r>
            <a:r>
              <a:rPr lang="en-US" sz="5400" b="1" i="0" u="none" strike="noStrike" cap="none" baseline="0" dirty="0">
                <a:solidFill>
                  <a:srgbClr val="00467F"/>
                </a:solidFill>
              </a:rPr>
              <a:t>Projec</a:t>
            </a:r>
            <a:r>
              <a:rPr lang="en-US" sz="5400" b="1" dirty="0">
                <a:solidFill>
                  <a:srgbClr val="00467F"/>
                </a:solidFill>
              </a:rPr>
              <a:t>t</a:t>
            </a:r>
          </a:p>
        </p:txBody>
      </p:sp>
      <p:grpSp>
        <p:nvGrpSpPr>
          <p:cNvPr id="3" name="Group 2"/>
          <p:cNvGrpSpPr/>
          <p:nvPr userDrawn="1"/>
        </p:nvGrpSpPr>
        <p:grpSpPr>
          <a:xfrm>
            <a:off x="869793" y="1198004"/>
            <a:ext cx="9382392" cy="2617611"/>
            <a:chOff x="1110430" y="3219308"/>
            <a:chExt cx="9382392" cy="2617611"/>
          </a:xfrm>
        </p:grpSpPr>
        <p:pic>
          <p:nvPicPr>
            <p:cNvPr id="9" name="Shape 9"/>
            <p:cNvPicPr preferRelativeResize="0"/>
            <p:nvPr/>
          </p:nvPicPr>
          <p:blipFill rotWithShape="1">
            <a:blip r:embed="rId4"/>
            <a:srcRect t="62958"/>
            <a:stretch/>
          </p:blipFill>
          <p:spPr>
            <a:xfrm>
              <a:off x="3757114" y="3219308"/>
              <a:ext cx="5147849" cy="1270335"/>
            </a:xfrm>
            <a:prstGeom prst="rect">
              <a:avLst/>
            </a:prstGeom>
            <a:noFill/>
            <a:ln>
              <a:noFill/>
            </a:ln>
          </p:spPr>
        </p:pic>
        <p:grpSp>
          <p:nvGrpSpPr>
            <p:cNvPr id="2" name="Group 1"/>
            <p:cNvGrpSpPr/>
            <p:nvPr userDrawn="1"/>
          </p:nvGrpSpPr>
          <p:grpSpPr>
            <a:xfrm>
              <a:off x="1110430" y="4746018"/>
              <a:ext cx="9382392" cy="1090901"/>
              <a:chOff x="9820034" y="3494314"/>
              <a:chExt cx="9382392" cy="1090901"/>
            </a:xfrm>
          </p:grpSpPr>
          <p:pic>
            <p:nvPicPr>
              <p:cNvPr id="10" name="Shape 9"/>
              <p:cNvPicPr preferRelativeResize="0"/>
              <p:nvPr userDrawn="1"/>
            </p:nvPicPr>
            <p:blipFill rotWithShape="1">
              <a:blip r:embed="rId4"/>
              <a:srcRect b="76012"/>
              <a:stretch/>
            </p:blipFill>
            <p:spPr>
              <a:xfrm>
                <a:off x="9820034" y="3520747"/>
                <a:ext cx="5147849" cy="822654"/>
              </a:xfrm>
              <a:prstGeom prst="rect">
                <a:avLst/>
              </a:prstGeom>
              <a:noFill/>
              <a:ln>
                <a:noFill/>
              </a:ln>
            </p:spPr>
          </p:pic>
          <p:pic>
            <p:nvPicPr>
              <p:cNvPr id="11" name="Shape 9"/>
              <p:cNvPicPr preferRelativeResize="0"/>
              <p:nvPr userDrawn="1"/>
            </p:nvPicPr>
            <p:blipFill rotWithShape="1">
              <a:blip r:embed="rId4"/>
              <a:srcRect t="26459" b="41731"/>
              <a:stretch/>
            </p:blipFill>
            <p:spPr>
              <a:xfrm>
                <a:off x="14054577" y="3494314"/>
                <a:ext cx="5147849" cy="1090901"/>
              </a:xfrm>
              <a:prstGeom prst="rect">
                <a:avLst/>
              </a:prstGeom>
              <a:noFill/>
              <a:ln>
                <a:noFill/>
              </a:ln>
            </p:spPr>
          </p:pic>
        </p:grpSp>
      </p:grpSp>
    </p:spTree>
  </p:cSld>
  <p:clrMap bg1="lt1" tx1="dk1" bg2="dk2" tx2="lt2" accent1="accent1" accent2="accent2" accent3="accent3" accent4="accent4" accent5="accent5" accent6="accent6" hlink="hlink" folHlink="folHlink"/>
  <p:sldLayoutIdLst>
    <p:sldLayoutId id="2147483648" r:id="rId1"/>
  </p:sldLayoutIdLst>
  <p:txStyles>
    <p:title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p:titleStyle>
    <p:body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bodyStyle>
    <p:other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3.png"/><Relationship Id="rId7" Type="http://schemas.microsoft.com/office/2007/relationships/hdphoto" Target="../media/hdphoto1.wdp"/><Relationship Id="rId12"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6.png"/><Relationship Id="rId11" Type="http://schemas.openxmlformats.org/officeDocument/2006/relationships/image" Target="../media/image10.png"/><Relationship Id="rId5" Type="http://schemas.openxmlformats.org/officeDocument/2006/relationships/image" Target="../media/image5.png"/><Relationship Id="rId10" Type="http://schemas.openxmlformats.org/officeDocument/2006/relationships/image" Target="../media/image9.png"/><Relationship Id="rId4" Type="http://schemas.openxmlformats.org/officeDocument/2006/relationships/image" Target="../media/image4.png"/><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
        <p:cNvGrpSpPr/>
        <p:nvPr/>
      </p:nvGrpSpPr>
      <p:grpSpPr>
        <a:xfrm>
          <a:off x="0" y="0"/>
          <a:ext cx="0" cy="0"/>
          <a:chOff x="0" y="0"/>
          <a:chExt cx="0" cy="0"/>
        </a:xfrm>
      </p:grpSpPr>
      <p:sp>
        <p:nvSpPr>
          <p:cNvPr id="28" name="Shape 28"/>
          <p:cNvSpPr txBox="1">
            <a:spLocks noGrp="1"/>
          </p:cNvSpPr>
          <p:nvPr>
            <p:ph type="body" idx="1"/>
          </p:nvPr>
        </p:nvSpPr>
        <p:spPr>
          <a:xfrm>
            <a:off x="583354" y="7154635"/>
            <a:ext cx="10607100" cy="6815966"/>
          </a:xfrm>
          <a:prstGeom prst="rect">
            <a:avLst/>
          </a:prstGeom>
          <a:noFill/>
          <a:ln>
            <a:noFill/>
          </a:ln>
        </p:spPr>
        <p:txBody>
          <a:bodyPr lIns="228550" tIns="228550" rIns="228550" bIns="228550" anchor="t" anchorCtr="0">
            <a:noAutofit/>
          </a:bodyPr>
          <a:lstStyle/>
          <a:p>
            <a:pPr lvl="0" algn="just">
              <a:lnSpc>
                <a:spcPct val="131250"/>
              </a:lnSpc>
              <a:spcAft>
                <a:spcPts val="1100"/>
              </a:spcAft>
              <a:buClr>
                <a:schemeClr val="dk1"/>
              </a:buClr>
              <a:buSzPct val="137500"/>
            </a:pPr>
            <a:r>
              <a:rPr lang="en-US" sz="2800" dirty="0"/>
              <a:t>The Hummingbird is a music tool that allows the user to play musical instruments and compose music by humming. Instead of using hands to manually play an instrument (like striking keys on a piano), the user hums their melody into a microphone. This audio is processed using a pitch detection algorithm in real-time (less than 80ms of delay between humming the note and output). This pitch is converted into MIDI (Musical Instrument Digital Interface) data, which can be used to play any digital instrument (hardware keyboard, synthesizer) or record and play on a Digital Audio Workstation (</a:t>
            </a:r>
            <a:r>
              <a:rPr lang="en-US" sz="2800" dirty="0" err="1"/>
              <a:t>Ableton</a:t>
            </a:r>
            <a:r>
              <a:rPr lang="en-US" sz="2800" dirty="0"/>
              <a:t> Live, </a:t>
            </a:r>
            <a:r>
              <a:rPr lang="en-US" sz="2800" dirty="0" err="1"/>
              <a:t>Fl</a:t>
            </a:r>
            <a:r>
              <a:rPr lang="en-US" sz="2800" dirty="0"/>
              <a:t> Studio, etc.).</a:t>
            </a:r>
            <a:endParaRPr lang="en-US" sz="2800" dirty="0">
              <a:solidFill>
                <a:schemeClr val="dk1"/>
              </a:solidFill>
            </a:endParaRPr>
          </a:p>
        </p:txBody>
      </p:sp>
      <p:pic>
        <p:nvPicPr>
          <p:cNvPr id="45" name="Shape 45"/>
          <p:cNvPicPr preferRelativeResize="0"/>
          <p:nvPr/>
        </p:nvPicPr>
        <p:blipFill>
          <a:blip r:embed="rId3"/>
          <a:stretch>
            <a:fillRect/>
          </a:stretch>
        </p:blipFill>
        <p:spPr>
          <a:xfrm>
            <a:off x="35202692" y="1141367"/>
            <a:ext cx="5581315" cy="3488323"/>
          </a:xfrm>
          <a:prstGeom prst="rect">
            <a:avLst/>
          </a:prstGeom>
        </p:spPr>
      </p:pic>
      <p:sp>
        <p:nvSpPr>
          <p:cNvPr id="29" name="Shape 29"/>
          <p:cNvSpPr txBox="1">
            <a:spLocks noGrp="1"/>
          </p:cNvSpPr>
          <p:nvPr>
            <p:ph type="body" idx="2"/>
          </p:nvPr>
        </p:nvSpPr>
        <p:spPr>
          <a:xfrm>
            <a:off x="583354" y="5874475"/>
            <a:ext cx="10607100" cy="1200299"/>
          </a:xfrm>
          <a:prstGeom prst="rect">
            <a:avLst/>
          </a:prstGeom>
          <a:noFill/>
          <a:ln>
            <a:noFill/>
          </a:ln>
        </p:spPr>
        <p:txBody>
          <a:bodyPr lIns="91400" tIns="91400" rIns="91400" bIns="91400" anchor="ctr" anchorCtr="0">
            <a:noAutofit/>
          </a:bodyPr>
          <a:lstStyle/>
          <a:p>
            <a:pPr marL="1645574" marR="0" lvl="0" indent="-1645574" algn="ctr" rtl="0">
              <a:spcBef>
                <a:spcPts val="0"/>
              </a:spcBef>
              <a:buClr>
                <a:schemeClr val="dk1"/>
              </a:buClr>
              <a:buSzPct val="25000"/>
              <a:buFont typeface="Times New Roman"/>
              <a:buNone/>
            </a:pPr>
            <a:r>
              <a:rPr lang="en-US" sz="6600" b="1" dirty="0">
                <a:solidFill>
                  <a:schemeClr val="dk1"/>
                </a:solidFill>
              </a:rPr>
              <a:t>Abstract</a:t>
            </a:r>
          </a:p>
        </p:txBody>
      </p:sp>
      <p:sp>
        <p:nvSpPr>
          <p:cNvPr id="30" name="Shape 30"/>
          <p:cNvSpPr txBox="1">
            <a:spLocks noGrp="1"/>
          </p:cNvSpPr>
          <p:nvPr>
            <p:ph type="body" idx="3"/>
          </p:nvPr>
        </p:nvSpPr>
        <p:spPr>
          <a:xfrm>
            <a:off x="603826" y="14123001"/>
            <a:ext cx="10586628" cy="18449036"/>
          </a:xfrm>
          <a:prstGeom prst="rect">
            <a:avLst/>
          </a:prstGeom>
          <a:noFill/>
          <a:ln>
            <a:noFill/>
          </a:ln>
        </p:spPr>
        <p:txBody>
          <a:bodyPr lIns="228550" tIns="228550" rIns="228550" bIns="228550" anchor="t" anchorCtr="0">
            <a:noAutofit/>
          </a:bodyPr>
          <a:lstStyle/>
          <a:p>
            <a:pPr>
              <a:lnSpc>
                <a:spcPct val="130000"/>
              </a:lnSpc>
            </a:pPr>
            <a:r>
              <a:rPr lang="en-US" sz="3000" b="1" u="sng" dirty="0" smtClean="0"/>
              <a:t>Platform</a:t>
            </a:r>
          </a:p>
          <a:p>
            <a:pPr>
              <a:lnSpc>
                <a:spcPct val="130000"/>
              </a:lnSpc>
            </a:pPr>
            <a:r>
              <a:rPr lang="en-US" sz="2800" dirty="0" smtClean="0"/>
              <a:t>The </a:t>
            </a:r>
            <a:r>
              <a:rPr lang="en-US" sz="2800" dirty="0"/>
              <a:t>Hummingbird was developed on a CY8CKIT-059 </a:t>
            </a:r>
            <a:r>
              <a:rPr lang="en-US" sz="2800" dirty="0" err="1"/>
              <a:t>PSoC</a:t>
            </a:r>
            <a:r>
              <a:rPr lang="en-US" sz="2800" dirty="0"/>
              <a:t> 5LP Prototyping Kit, a versatile microcontroller equipped with an ARM Cortex-M3 </a:t>
            </a:r>
            <a:r>
              <a:rPr lang="en-US" sz="2800" dirty="0" smtClean="0"/>
              <a:t>CPU and high-precision analog-to-digital converters.</a:t>
            </a:r>
            <a:endParaRPr lang="en-US" sz="3200" b="1" u="sng" dirty="0" smtClean="0"/>
          </a:p>
          <a:p>
            <a:pPr lvl="0" algn="just">
              <a:lnSpc>
                <a:spcPct val="130000"/>
              </a:lnSpc>
              <a:spcAft>
                <a:spcPts val="1100"/>
              </a:spcAft>
              <a:buClr>
                <a:schemeClr val="dk1"/>
              </a:buClr>
              <a:buSzPct val="137500"/>
            </a:pPr>
            <a:r>
              <a:rPr lang="en-US" sz="3000" b="1" u="sng" dirty="0" smtClean="0"/>
              <a:t>Audio Acquisition:</a:t>
            </a:r>
          </a:p>
          <a:p>
            <a:pPr lvl="0">
              <a:lnSpc>
                <a:spcPct val="130000"/>
              </a:lnSpc>
              <a:spcAft>
                <a:spcPts val="1100"/>
              </a:spcAft>
              <a:buClr>
                <a:schemeClr val="dk1"/>
              </a:buClr>
              <a:buSzPct val="137500"/>
            </a:pPr>
            <a:r>
              <a:rPr lang="en-US" sz="2800" b="1" dirty="0" smtClean="0"/>
              <a:t>-Microphone Amplification:</a:t>
            </a:r>
          </a:p>
          <a:p>
            <a:pPr lvl="0">
              <a:lnSpc>
                <a:spcPct val="130000"/>
              </a:lnSpc>
              <a:spcAft>
                <a:spcPts val="1100"/>
              </a:spcAft>
              <a:buClr>
                <a:schemeClr val="dk1"/>
              </a:buClr>
              <a:buSzPct val="137500"/>
            </a:pPr>
            <a:r>
              <a:rPr lang="en-US" sz="2800" dirty="0" smtClean="0"/>
              <a:t>The </a:t>
            </a:r>
            <a:r>
              <a:rPr lang="en-US" sz="2800" dirty="0"/>
              <a:t>signal from the mic is fed into an analog amplification circuit before it is captured by the PSOC ADC. The circuit amplifies the signal </a:t>
            </a:r>
            <a:r>
              <a:rPr lang="en-US" sz="2800" dirty="0" smtClean="0"/>
              <a:t>to the appropriate voltage level for the ADC. this </a:t>
            </a:r>
            <a:r>
              <a:rPr lang="en-US" sz="2800" dirty="0"/>
              <a:t>allows the PSOC ADC to read the largest signal possible, which produces a clear digital signal</a:t>
            </a:r>
            <a:r>
              <a:rPr lang="en-US" sz="2800" dirty="0" smtClean="0"/>
              <a:t>.</a:t>
            </a:r>
            <a:endParaRPr lang="en-US" sz="2800" b="1" dirty="0">
              <a:solidFill>
                <a:schemeClr val="dk1"/>
              </a:solidFill>
            </a:endParaRPr>
          </a:p>
          <a:p>
            <a:pPr>
              <a:lnSpc>
                <a:spcPct val="130000"/>
              </a:lnSpc>
            </a:pPr>
            <a:r>
              <a:rPr lang="en-US" sz="2800" b="1" dirty="0" smtClean="0"/>
              <a:t>- Analog </a:t>
            </a:r>
            <a:r>
              <a:rPr lang="en-US" sz="2800" b="1" dirty="0"/>
              <a:t>to Digital Conversion</a:t>
            </a:r>
            <a:r>
              <a:rPr lang="en-US" sz="2800" b="1" dirty="0" smtClean="0"/>
              <a:t>:</a:t>
            </a:r>
          </a:p>
          <a:p>
            <a:pPr algn="just">
              <a:lnSpc>
                <a:spcPct val="130000"/>
              </a:lnSpc>
            </a:pPr>
            <a:r>
              <a:rPr lang="en-US" sz="2800" dirty="0" smtClean="0"/>
              <a:t>Analog to digital conversion of the amplified </a:t>
            </a:r>
            <a:r>
              <a:rPr lang="en-US" sz="2800" dirty="0"/>
              <a:t>microphone </a:t>
            </a:r>
            <a:r>
              <a:rPr lang="en-US" sz="2800" dirty="0" smtClean="0"/>
              <a:t>signal </a:t>
            </a:r>
            <a:r>
              <a:rPr lang="en-US" sz="2800" dirty="0"/>
              <a:t>is </a:t>
            </a:r>
            <a:r>
              <a:rPr lang="en-US" sz="2800" dirty="0" smtClean="0"/>
              <a:t>preformed </a:t>
            </a:r>
            <a:r>
              <a:rPr lang="en-US" sz="2800" dirty="0"/>
              <a:t>using the onboard successive approximation </a:t>
            </a:r>
            <a:r>
              <a:rPr lang="en-US" sz="2800" dirty="0" smtClean="0"/>
              <a:t>ADC. This method was chosen over the Sigma-Delta ADC because the SAR method offers lower power consumption and latency</a:t>
            </a:r>
            <a:r>
              <a:rPr lang="en-US" sz="2800" dirty="0"/>
              <a:t>.</a:t>
            </a:r>
            <a:r>
              <a:rPr lang="en-US" sz="2800" dirty="0" smtClean="0"/>
              <a:t> </a:t>
            </a:r>
          </a:p>
          <a:p>
            <a:pPr algn="just">
              <a:lnSpc>
                <a:spcPct val="130000"/>
              </a:lnSpc>
            </a:pPr>
            <a:r>
              <a:rPr lang="en-US" sz="3000" b="1" u="sng" dirty="0" smtClean="0"/>
              <a:t>Pitch </a:t>
            </a:r>
            <a:r>
              <a:rPr lang="en-US" sz="3000" b="1" u="sng" dirty="0" smtClean="0"/>
              <a:t>Detection Algorithm:</a:t>
            </a:r>
          </a:p>
          <a:p>
            <a:pPr algn="just">
              <a:lnSpc>
                <a:spcPct val="130000"/>
              </a:lnSpc>
            </a:pPr>
            <a:r>
              <a:rPr lang="en-US" sz="2800" dirty="0" smtClean="0"/>
              <a:t>The input audio is sampled at a rate of </a:t>
            </a:r>
            <a:r>
              <a:rPr lang="en-US" sz="2800" dirty="0" smtClean="0"/>
              <a:t>4000 </a:t>
            </a:r>
            <a:r>
              <a:rPr lang="en-US" sz="2800" dirty="0" smtClean="0"/>
              <a:t>samples per second, which are processed by the pitch detection algorithm as </a:t>
            </a:r>
            <a:r>
              <a:rPr lang="en-US" sz="2800" dirty="0" smtClean="0"/>
              <a:t>individual “frames” of 256 samples. </a:t>
            </a:r>
            <a:r>
              <a:rPr lang="en-US" sz="2800" dirty="0" smtClean="0"/>
              <a:t>The fundamental frequency of each frame is processed using autocorrelation, converted into a MIDI note, and output over USB or standard MIDI port.</a:t>
            </a:r>
            <a:r>
              <a:rPr lang="en-US" dirty="0"/>
              <a:t/>
            </a:r>
            <a:br>
              <a:rPr lang="en-US" dirty="0"/>
            </a:br>
            <a:r>
              <a:rPr lang="en-US" sz="3200" dirty="0"/>
              <a:t/>
            </a:r>
            <a:br>
              <a:rPr lang="en-US" sz="3200" dirty="0"/>
            </a:br>
            <a:endParaRPr lang="en-US" sz="3200" b="1" dirty="0"/>
          </a:p>
          <a:p>
            <a:r>
              <a:rPr lang="en-US" sz="2800" dirty="0"/>
              <a:t/>
            </a:r>
            <a:br>
              <a:rPr lang="en-US" sz="2800" dirty="0"/>
            </a:br>
            <a:r>
              <a:rPr lang="en-US" sz="2800" dirty="0"/>
              <a:t/>
            </a:r>
            <a:br>
              <a:rPr lang="en-US" sz="2800" dirty="0"/>
            </a:br>
            <a:endParaRPr lang="en-US" sz="2800" b="1" dirty="0">
              <a:solidFill>
                <a:schemeClr val="dk1"/>
              </a:solidFill>
            </a:endParaRPr>
          </a:p>
        </p:txBody>
      </p:sp>
      <p:sp>
        <p:nvSpPr>
          <p:cNvPr id="31" name="Shape 31"/>
          <p:cNvSpPr txBox="1">
            <a:spLocks noGrp="1"/>
          </p:cNvSpPr>
          <p:nvPr>
            <p:ph type="body" idx="4"/>
          </p:nvPr>
        </p:nvSpPr>
        <p:spPr>
          <a:xfrm>
            <a:off x="603826" y="13008792"/>
            <a:ext cx="10607100" cy="1200299"/>
          </a:xfrm>
          <a:prstGeom prst="rect">
            <a:avLst/>
          </a:prstGeom>
          <a:noFill/>
          <a:ln>
            <a:noFill/>
          </a:ln>
        </p:spPr>
        <p:txBody>
          <a:bodyPr lIns="91400" tIns="91400" rIns="91400" bIns="91400" anchor="ctr" anchorCtr="0">
            <a:noAutofit/>
          </a:bodyPr>
          <a:lstStyle/>
          <a:p>
            <a:pPr marL="1645574" marR="0" lvl="0" indent="-1645574" algn="ctr" rtl="0">
              <a:spcBef>
                <a:spcPts val="0"/>
              </a:spcBef>
              <a:buClr>
                <a:schemeClr val="dk1"/>
              </a:buClr>
              <a:buSzPct val="25000"/>
              <a:buFont typeface="Times New Roman"/>
              <a:buNone/>
            </a:pPr>
            <a:r>
              <a:rPr lang="en-US" sz="6600" b="1" dirty="0">
                <a:solidFill>
                  <a:schemeClr val="dk1"/>
                </a:solidFill>
              </a:rPr>
              <a:t>Approach</a:t>
            </a:r>
          </a:p>
        </p:txBody>
      </p:sp>
      <p:sp>
        <p:nvSpPr>
          <p:cNvPr id="32" name="Shape 32"/>
          <p:cNvSpPr txBox="1">
            <a:spLocks noGrp="1"/>
          </p:cNvSpPr>
          <p:nvPr>
            <p:ph type="body" idx="5"/>
          </p:nvPr>
        </p:nvSpPr>
        <p:spPr>
          <a:xfrm>
            <a:off x="11891965" y="6937514"/>
            <a:ext cx="20116799" cy="6648105"/>
          </a:xfrm>
          <a:prstGeom prst="rect">
            <a:avLst/>
          </a:prstGeom>
          <a:noFill/>
          <a:ln>
            <a:noFill/>
          </a:ln>
        </p:spPr>
        <p:txBody>
          <a:bodyPr lIns="228550" tIns="228550" rIns="228550" bIns="228550" anchor="t" anchorCtr="0">
            <a:noAutofit/>
          </a:bodyPr>
          <a:lstStyle/>
          <a:p>
            <a:pPr lvl="0" algn="just">
              <a:lnSpc>
                <a:spcPct val="131000"/>
              </a:lnSpc>
              <a:spcAft>
                <a:spcPts val="1100"/>
              </a:spcAft>
              <a:buClr>
                <a:schemeClr val="dk1"/>
              </a:buClr>
              <a:buSzPct val="137500"/>
            </a:pPr>
            <a:r>
              <a:rPr lang="en-US" sz="2800" dirty="0" smtClean="0"/>
              <a:t>Audio data from a m</a:t>
            </a:r>
            <a:r>
              <a:rPr lang="en-US" sz="2800" dirty="0" smtClean="0"/>
              <a:t>icrophone is </a:t>
            </a:r>
            <a:r>
              <a:rPr lang="en-US" sz="2800" dirty="0"/>
              <a:t>sampled </a:t>
            </a:r>
            <a:r>
              <a:rPr lang="en-US" sz="2800" dirty="0" smtClean="0"/>
              <a:t>and </a:t>
            </a:r>
            <a:r>
              <a:rPr lang="en-US" sz="2800" dirty="0"/>
              <a:t>temporarily written into one of two buffers, which we call data frames. Data frames have a length of </a:t>
            </a:r>
            <a:r>
              <a:rPr lang="en-US" sz="2800" dirty="0" smtClean="0"/>
              <a:t>256 </a:t>
            </a:r>
            <a:r>
              <a:rPr lang="en-US" sz="2800" dirty="0"/>
              <a:t>samples, and each sample has a resolution of </a:t>
            </a:r>
            <a:r>
              <a:rPr lang="en-US" sz="2800" dirty="0" smtClean="0"/>
              <a:t>12 bits. </a:t>
            </a:r>
            <a:r>
              <a:rPr lang="en-US" sz="2800" dirty="0" smtClean="0"/>
              <a:t>When a frame has been filled, it is passed to the pitch detection algorithm to extract the fundamental frequency (note being hummed). </a:t>
            </a:r>
            <a:endParaRPr lang="en-US" sz="2400" dirty="0" smtClean="0">
              <a:solidFill>
                <a:schemeClr val="dk1"/>
              </a:solidFill>
            </a:endParaRPr>
          </a:p>
          <a:p>
            <a:pPr algn="just">
              <a:lnSpc>
                <a:spcPct val="131000"/>
              </a:lnSpc>
            </a:pPr>
            <a:r>
              <a:rPr lang="en-US" sz="2800" dirty="0"/>
              <a:t>To extract the musical information from this audio, we implement a pitch detection algorithm to find the fundamental frequency of each frame. </a:t>
            </a:r>
            <a:r>
              <a:rPr lang="en-US" sz="2800" dirty="0" smtClean="0"/>
              <a:t>This </a:t>
            </a:r>
            <a:r>
              <a:rPr lang="en-US" sz="2800" dirty="0"/>
              <a:t>fundamental frequency (which is a single numeric data value) is passed back to the main program, which translates the frequency into its associated musical note (</a:t>
            </a:r>
            <a:r>
              <a:rPr lang="en-US" sz="2800" dirty="0" smtClean="0"/>
              <a:t>A3, B#4, G5, </a:t>
            </a:r>
            <a:r>
              <a:rPr lang="en-US" sz="2800" dirty="0" err="1"/>
              <a:t>etc</a:t>
            </a:r>
            <a:r>
              <a:rPr lang="en-US" sz="2800" dirty="0"/>
              <a:t>). This note </a:t>
            </a:r>
            <a:r>
              <a:rPr lang="en-US" sz="2800" dirty="0" smtClean="0"/>
              <a:t>is placed </a:t>
            </a:r>
            <a:r>
              <a:rPr lang="en-US" sz="2800" dirty="0"/>
              <a:t>into a MIDI message, which is sent out of the system to an electronic instrument or computer with digital music software.</a:t>
            </a:r>
          </a:p>
          <a:p>
            <a:pPr algn="just"/>
            <a:r>
              <a:rPr lang="en-US" dirty="0"/>
              <a:t/>
            </a:r>
            <a:br>
              <a:rPr lang="en-US" dirty="0"/>
            </a:br>
            <a:endParaRPr lang="en-US" sz="2400" dirty="0">
              <a:solidFill>
                <a:schemeClr val="dk1"/>
              </a:solidFill>
            </a:endParaRPr>
          </a:p>
        </p:txBody>
      </p:sp>
      <p:sp>
        <p:nvSpPr>
          <p:cNvPr id="33" name="Shape 33"/>
          <p:cNvSpPr txBox="1">
            <a:spLocks noGrp="1"/>
          </p:cNvSpPr>
          <p:nvPr>
            <p:ph type="body" idx="6"/>
          </p:nvPr>
        </p:nvSpPr>
        <p:spPr>
          <a:xfrm>
            <a:off x="11891965" y="5737215"/>
            <a:ext cx="20116799" cy="1200299"/>
          </a:xfrm>
          <a:prstGeom prst="rect">
            <a:avLst/>
          </a:prstGeom>
          <a:noFill/>
          <a:ln>
            <a:noFill/>
          </a:ln>
        </p:spPr>
        <p:txBody>
          <a:bodyPr lIns="91400" tIns="91400" rIns="91400" bIns="91400" anchor="ctr" anchorCtr="0">
            <a:noAutofit/>
          </a:bodyPr>
          <a:lstStyle/>
          <a:p>
            <a:pPr marL="1645574" marR="0" lvl="0" indent="-1645574" algn="ctr" rtl="0">
              <a:lnSpc>
                <a:spcPct val="100000"/>
              </a:lnSpc>
              <a:spcBef>
                <a:spcPts val="0"/>
              </a:spcBef>
              <a:spcAft>
                <a:spcPts val="0"/>
              </a:spcAft>
              <a:buClr>
                <a:schemeClr val="dk1"/>
              </a:buClr>
              <a:buSzPct val="25000"/>
              <a:buFont typeface="Times New Roman"/>
              <a:buNone/>
            </a:pPr>
            <a:r>
              <a:rPr lang="en-US" sz="6600" b="1" dirty="0">
                <a:solidFill>
                  <a:schemeClr val="dk1"/>
                </a:solidFill>
              </a:rPr>
              <a:t>Overview</a:t>
            </a:r>
          </a:p>
        </p:txBody>
      </p:sp>
      <p:sp>
        <p:nvSpPr>
          <p:cNvPr id="34" name="Shape 34"/>
          <p:cNvSpPr txBox="1">
            <a:spLocks noGrp="1"/>
          </p:cNvSpPr>
          <p:nvPr>
            <p:ph type="body" idx="7"/>
          </p:nvPr>
        </p:nvSpPr>
        <p:spPr>
          <a:xfrm>
            <a:off x="11891965" y="28346400"/>
            <a:ext cx="20116799" cy="846299"/>
          </a:xfrm>
          <a:prstGeom prst="rect">
            <a:avLst/>
          </a:prstGeom>
          <a:noFill/>
          <a:ln>
            <a:noFill/>
          </a:ln>
        </p:spPr>
        <p:txBody>
          <a:bodyPr lIns="228550" tIns="228550" rIns="228550" bIns="228550" anchor="t" anchorCtr="0">
            <a:noAutofit/>
          </a:bodyPr>
          <a:lstStyle/>
          <a:p>
            <a:pPr marL="0" lvl="0" algn="just">
              <a:lnSpc>
                <a:spcPct val="131250"/>
              </a:lnSpc>
              <a:spcAft>
                <a:spcPts val="1100"/>
              </a:spcAft>
              <a:buClr>
                <a:schemeClr val="dk1"/>
              </a:buClr>
              <a:buSzPct val="137500"/>
              <a:buNone/>
            </a:pPr>
            <a:r>
              <a:rPr lang="en-US" dirty="0" smtClean="0">
                <a:solidFill>
                  <a:schemeClr val="dk1"/>
                </a:solidFill>
              </a:rPr>
              <a:t>Project Mentor – Dr. Patrick E. </a:t>
            </a:r>
            <a:r>
              <a:rPr lang="en-US" dirty="0" err="1" smtClean="0">
                <a:solidFill>
                  <a:schemeClr val="dk1"/>
                </a:solidFill>
              </a:rPr>
              <a:t>Mantey</a:t>
            </a:r>
            <a:endParaRPr lang="en-US" dirty="0" smtClean="0">
              <a:solidFill>
                <a:schemeClr val="dk1"/>
              </a:solidFill>
            </a:endParaRPr>
          </a:p>
          <a:p>
            <a:pPr lvl="0" algn="just">
              <a:lnSpc>
                <a:spcPct val="131250"/>
              </a:lnSpc>
              <a:spcAft>
                <a:spcPts val="1100"/>
              </a:spcAft>
              <a:buClr>
                <a:schemeClr val="dk1"/>
              </a:buClr>
              <a:buSzPct val="137500"/>
            </a:pPr>
            <a:r>
              <a:rPr lang="en-US" dirty="0">
                <a:solidFill>
                  <a:schemeClr val="dk1"/>
                </a:solidFill>
              </a:rPr>
              <a:t>Peer Advisor </a:t>
            </a:r>
            <a:r>
              <a:rPr lang="en-US" dirty="0" smtClean="0">
                <a:solidFill>
                  <a:schemeClr val="dk1"/>
                </a:solidFill>
              </a:rPr>
              <a:t>– Eric Cao</a:t>
            </a:r>
            <a:endParaRPr lang="en-US" sz="2400" dirty="0" smtClean="0">
              <a:solidFill>
                <a:schemeClr val="dk1"/>
              </a:solidFill>
            </a:endParaRPr>
          </a:p>
          <a:p>
            <a:pPr marL="0" lvl="0" algn="just">
              <a:lnSpc>
                <a:spcPct val="131250"/>
              </a:lnSpc>
              <a:spcAft>
                <a:spcPts val="1100"/>
              </a:spcAft>
              <a:buClr>
                <a:schemeClr val="dk1"/>
              </a:buClr>
              <a:buSzPct val="137500"/>
              <a:buNone/>
            </a:pPr>
            <a:r>
              <a:rPr lang="en-US" sz="2400" dirty="0" smtClean="0">
                <a:solidFill>
                  <a:schemeClr val="dk1"/>
                </a:solidFill>
              </a:rPr>
              <a:t>Vocal Pitch Monitor – Designed by </a:t>
            </a:r>
            <a:r>
              <a:rPr lang="en-US" sz="2400" dirty="0" err="1" smtClean="0">
                <a:solidFill>
                  <a:schemeClr val="dk1"/>
                </a:solidFill>
              </a:rPr>
              <a:t>Tadao</a:t>
            </a:r>
            <a:r>
              <a:rPr lang="en-US" sz="2400" dirty="0" smtClean="0">
                <a:solidFill>
                  <a:schemeClr val="dk1"/>
                </a:solidFill>
              </a:rPr>
              <a:t> Yamaoka</a:t>
            </a:r>
            <a:endParaRPr lang="en-US" sz="2400" dirty="0">
              <a:solidFill>
                <a:schemeClr val="dk1"/>
              </a:solidFill>
            </a:endParaRPr>
          </a:p>
        </p:txBody>
      </p:sp>
      <p:sp>
        <p:nvSpPr>
          <p:cNvPr id="35" name="Shape 35"/>
          <p:cNvSpPr txBox="1">
            <a:spLocks noGrp="1"/>
          </p:cNvSpPr>
          <p:nvPr>
            <p:ph type="body" idx="8"/>
          </p:nvPr>
        </p:nvSpPr>
        <p:spPr>
          <a:xfrm>
            <a:off x="11891965" y="27066240"/>
            <a:ext cx="20116799" cy="1200299"/>
          </a:xfrm>
          <a:prstGeom prst="rect">
            <a:avLst/>
          </a:prstGeom>
          <a:noFill/>
          <a:ln>
            <a:noFill/>
          </a:ln>
        </p:spPr>
        <p:txBody>
          <a:bodyPr lIns="91400" tIns="91400" rIns="91400" bIns="91400" anchor="ctr" anchorCtr="0">
            <a:noAutofit/>
          </a:bodyPr>
          <a:lstStyle/>
          <a:p>
            <a:pPr marL="1645574" marR="0" lvl="0" indent="-1645574" algn="ctr" rtl="0">
              <a:spcBef>
                <a:spcPts val="0"/>
              </a:spcBef>
              <a:buClr>
                <a:schemeClr val="dk1"/>
              </a:buClr>
              <a:buSzPct val="25000"/>
              <a:buFont typeface="Times New Roman"/>
              <a:buNone/>
            </a:pPr>
            <a:r>
              <a:rPr lang="en-US" sz="6600" b="1">
                <a:solidFill>
                  <a:schemeClr val="dk1"/>
                </a:solidFill>
              </a:rPr>
              <a:t>Acknowledgments</a:t>
            </a:r>
          </a:p>
        </p:txBody>
      </p:sp>
      <p:sp>
        <p:nvSpPr>
          <p:cNvPr id="36" name="Shape 36"/>
          <p:cNvSpPr txBox="1">
            <a:spLocks noGrp="1"/>
          </p:cNvSpPr>
          <p:nvPr>
            <p:ph type="body" idx="9"/>
          </p:nvPr>
        </p:nvSpPr>
        <p:spPr>
          <a:xfrm>
            <a:off x="32689800" y="5874475"/>
            <a:ext cx="10607100" cy="1200299"/>
          </a:xfrm>
          <a:prstGeom prst="rect">
            <a:avLst/>
          </a:prstGeom>
          <a:noFill/>
          <a:ln>
            <a:noFill/>
          </a:ln>
        </p:spPr>
        <p:txBody>
          <a:bodyPr lIns="91400" tIns="91400" rIns="91400" bIns="91400" anchor="ctr" anchorCtr="0">
            <a:noAutofit/>
          </a:bodyPr>
          <a:lstStyle/>
          <a:p>
            <a:pPr marL="1645574" marR="0" lvl="0" indent="-1645574" algn="ctr" rtl="0">
              <a:spcBef>
                <a:spcPts val="0"/>
              </a:spcBef>
              <a:buClr>
                <a:schemeClr val="dk1"/>
              </a:buClr>
              <a:buSzPct val="25000"/>
              <a:buFont typeface="Times New Roman"/>
              <a:buNone/>
            </a:pPr>
            <a:r>
              <a:rPr lang="en-US" sz="6600" b="1" dirty="0">
                <a:solidFill>
                  <a:schemeClr val="dk1"/>
                </a:solidFill>
              </a:rPr>
              <a:t>Analysis</a:t>
            </a:r>
          </a:p>
        </p:txBody>
      </p:sp>
      <p:sp>
        <p:nvSpPr>
          <p:cNvPr id="37" name="Shape 37"/>
          <p:cNvSpPr txBox="1">
            <a:spLocks noGrp="1"/>
          </p:cNvSpPr>
          <p:nvPr>
            <p:ph type="body" idx="13"/>
          </p:nvPr>
        </p:nvSpPr>
        <p:spPr>
          <a:xfrm>
            <a:off x="32689800" y="7154635"/>
            <a:ext cx="10607100" cy="15913183"/>
          </a:xfrm>
          <a:prstGeom prst="rect">
            <a:avLst/>
          </a:prstGeom>
          <a:noFill/>
          <a:ln>
            <a:noFill/>
          </a:ln>
        </p:spPr>
        <p:txBody>
          <a:bodyPr lIns="228550" tIns="228550" rIns="228550" bIns="228550" anchor="t" anchorCtr="0">
            <a:noAutofit/>
          </a:bodyPr>
          <a:lstStyle/>
          <a:p>
            <a:pPr algn="just">
              <a:lnSpc>
                <a:spcPct val="130000"/>
              </a:lnSpc>
            </a:pPr>
            <a:r>
              <a:rPr lang="en-US" sz="2800" b="1" u="sng" dirty="0" smtClean="0"/>
              <a:t>Pitch Detection Algorithm (Autocorrelation):</a:t>
            </a:r>
            <a:endParaRPr lang="en-US" sz="2800" b="1" u="sng" dirty="0"/>
          </a:p>
          <a:p>
            <a:pPr algn="just">
              <a:lnSpc>
                <a:spcPct val="130000"/>
              </a:lnSpc>
            </a:pPr>
            <a:r>
              <a:rPr lang="en-US" dirty="0" smtClean="0"/>
              <a:t>The PDA functions by comparing the original audio frame to time lagged versions of itself.</a:t>
            </a:r>
          </a:p>
          <a:p>
            <a:pPr algn="just">
              <a:lnSpc>
                <a:spcPct val="130000"/>
              </a:lnSpc>
            </a:pPr>
            <a:endParaRPr lang="en-US" dirty="0"/>
          </a:p>
          <a:p>
            <a:pPr algn="just">
              <a:lnSpc>
                <a:spcPct val="130000"/>
              </a:lnSpc>
            </a:pPr>
            <a:endParaRPr lang="en-US" dirty="0" smtClean="0"/>
          </a:p>
          <a:p>
            <a:pPr algn="just">
              <a:lnSpc>
                <a:spcPct val="130000"/>
              </a:lnSpc>
            </a:pPr>
            <a:endParaRPr lang="en-US" dirty="0"/>
          </a:p>
          <a:p>
            <a:pPr algn="just">
              <a:lnSpc>
                <a:spcPct val="130000"/>
              </a:lnSpc>
            </a:pPr>
            <a:endParaRPr lang="en-US" dirty="0" smtClean="0"/>
          </a:p>
          <a:p>
            <a:pPr algn="just">
              <a:lnSpc>
                <a:spcPct val="130000"/>
              </a:lnSpc>
            </a:pPr>
            <a:endParaRPr lang="en-US" dirty="0"/>
          </a:p>
          <a:p>
            <a:pPr algn="just">
              <a:lnSpc>
                <a:spcPct val="130000"/>
              </a:lnSpc>
            </a:pPr>
            <a:endParaRPr lang="en-US" dirty="0" smtClean="0"/>
          </a:p>
          <a:p>
            <a:pPr algn="just">
              <a:lnSpc>
                <a:spcPct val="130000"/>
              </a:lnSpc>
            </a:pPr>
            <a:endParaRPr lang="en-US" dirty="0"/>
          </a:p>
          <a:p>
            <a:pPr algn="just">
              <a:lnSpc>
                <a:spcPct val="130000"/>
              </a:lnSpc>
            </a:pPr>
            <a:endParaRPr lang="en-US" dirty="0" smtClean="0"/>
          </a:p>
          <a:p>
            <a:pPr algn="just">
              <a:lnSpc>
                <a:spcPct val="130000"/>
              </a:lnSpc>
            </a:pPr>
            <a:endParaRPr lang="en-US" dirty="0" smtClean="0"/>
          </a:p>
          <a:p>
            <a:pPr algn="just">
              <a:lnSpc>
                <a:spcPct val="130000"/>
              </a:lnSpc>
            </a:pPr>
            <a:r>
              <a:rPr lang="en-US" dirty="0" smtClean="0"/>
              <a:t> By sweeping across a set of time lagged frames, the amount of time delay that results in the highest correlation can be determined:</a:t>
            </a:r>
          </a:p>
          <a:p>
            <a:pPr algn="just">
              <a:lnSpc>
                <a:spcPct val="130000"/>
              </a:lnSpc>
            </a:pPr>
            <a:endParaRPr lang="en-US" dirty="0">
              <a:solidFill>
                <a:schemeClr val="dk1"/>
              </a:solidFill>
            </a:endParaRPr>
          </a:p>
          <a:p>
            <a:pPr algn="just">
              <a:lnSpc>
                <a:spcPct val="130000"/>
              </a:lnSpc>
            </a:pPr>
            <a:endParaRPr lang="en-US" dirty="0" smtClean="0">
              <a:solidFill>
                <a:schemeClr val="dk1"/>
              </a:solidFill>
            </a:endParaRPr>
          </a:p>
          <a:p>
            <a:pPr algn="just">
              <a:lnSpc>
                <a:spcPct val="130000"/>
              </a:lnSpc>
            </a:pPr>
            <a:endParaRPr lang="en-US" dirty="0">
              <a:solidFill>
                <a:schemeClr val="dk1"/>
              </a:solidFill>
            </a:endParaRPr>
          </a:p>
          <a:p>
            <a:pPr algn="just">
              <a:lnSpc>
                <a:spcPct val="130000"/>
              </a:lnSpc>
            </a:pPr>
            <a:endParaRPr lang="en-US" dirty="0" smtClean="0">
              <a:solidFill>
                <a:schemeClr val="dk1"/>
              </a:solidFill>
            </a:endParaRPr>
          </a:p>
          <a:p>
            <a:pPr algn="just">
              <a:lnSpc>
                <a:spcPct val="130000"/>
              </a:lnSpc>
            </a:pPr>
            <a:r>
              <a:rPr lang="en-US" dirty="0" smtClean="0">
                <a:solidFill>
                  <a:schemeClr val="dk1"/>
                </a:solidFill>
              </a:rPr>
              <a:t>By dividing the sampling rate by the number of samples resulting in the highest correlation, we can determine the fundamental frequency of each frame.</a:t>
            </a:r>
            <a:endParaRPr lang="en-US" dirty="0">
              <a:solidFill>
                <a:schemeClr val="dk1"/>
              </a:solidFill>
            </a:endParaRPr>
          </a:p>
          <a:p>
            <a:pPr algn="just">
              <a:lnSpc>
                <a:spcPct val="130000"/>
              </a:lnSpc>
            </a:pPr>
            <a:r>
              <a:rPr lang="en-US" sz="2800" b="1" u="sng" dirty="0" smtClean="0"/>
              <a:t>Note </a:t>
            </a:r>
            <a:r>
              <a:rPr lang="en-US" sz="2800" b="1" u="sng" dirty="0" smtClean="0"/>
              <a:t>Snapping and Hysteresis:</a:t>
            </a:r>
            <a:endParaRPr lang="en-US" sz="2800" b="1" u="sng" dirty="0"/>
          </a:p>
          <a:p>
            <a:pPr algn="just">
              <a:lnSpc>
                <a:spcPct val="130000"/>
              </a:lnSpc>
            </a:pPr>
            <a:r>
              <a:rPr lang="en-US" dirty="0"/>
              <a:t>Output from the PDA is fed into a “note snapping” function in which pitches are restricted to a predetermined set of frequencies </a:t>
            </a:r>
            <a:r>
              <a:rPr lang="en-US" dirty="0" smtClean="0"/>
              <a:t>correlating to musical </a:t>
            </a:r>
            <a:r>
              <a:rPr lang="en-US" dirty="0"/>
              <a:t>scales. Currently, the Hummingbird system is capable of processing music for the Chromatic, Major, Minor, Major Pentatonic, Minor Pentatonic, Blues, and Whole Tone scales. </a:t>
            </a:r>
          </a:p>
          <a:p>
            <a:pPr marL="0" lvl="0" algn="just">
              <a:lnSpc>
                <a:spcPct val="130000"/>
              </a:lnSpc>
              <a:spcAft>
                <a:spcPts val="1100"/>
              </a:spcAft>
              <a:buClr>
                <a:schemeClr val="dk1"/>
              </a:buClr>
              <a:buSzPct val="137500"/>
              <a:buNone/>
            </a:pPr>
            <a:r>
              <a:rPr lang="en-US" dirty="0" smtClean="0">
                <a:solidFill>
                  <a:schemeClr val="dk1"/>
                </a:solidFill>
              </a:rPr>
              <a:t>To Improve the accuracy of the MIDI output, the frequency of each new frame is compared to the last, and must exceed a specific threshold before a different note is output. This hysteresis method prevents </a:t>
            </a:r>
            <a:r>
              <a:rPr lang="en-US" dirty="0" smtClean="0">
                <a:solidFill>
                  <a:schemeClr val="dk1"/>
                </a:solidFill>
              </a:rPr>
              <a:t>vibrato </a:t>
            </a:r>
            <a:r>
              <a:rPr lang="en-US" dirty="0" smtClean="0">
                <a:solidFill>
                  <a:schemeClr val="dk1"/>
                </a:solidFill>
              </a:rPr>
              <a:t>and other inaccuracies from dissociating what the user expects from the actual output.</a:t>
            </a:r>
          </a:p>
          <a:p>
            <a:pPr marL="0" lvl="0" algn="just">
              <a:lnSpc>
                <a:spcPct val="131250"/>
              </a:lnSpc>
              <a:spcAft>
                <a:spcPts val="1100"/>
              </a:spcAft>
              <a:buClr>
                <a:schemeClr val="dk1"/>
              </a:buClr>
              <a:buSzPct val="137500"/>
              <a:buNone/>
            </a:pPr>
            <a:endParaRPr lang="en-US" sz="2400" dirty="0">
              <a:solidFill>
                <a:schemeClr val="dk1"/>
              </a:solidFill>
            </a:endParaRPr>
          </a:p>
        </p:txBody>
      </p:sp>
      <p:sp>
        <p:nvSpPr>
          <p:cNvPr id="40" name="Shape 40"/>
          <p:cNvSpPr txBox="1">
            <a:spLocks noGrp="1"/>
          </p:cNvSpPr>
          <p:nvPr>
            <p:ph type="body" idx="16"/>
          </p:nvPr>
        </p:nvSpPr>
        <p:spPr>
          <a:xfrm>
            <a:off x="32689799" y="26995829"/>
            <a:ext cx="10607100" cy="1200299"/>
          </a:xfrm>
          <a:prstGeom prst="rect">
            <a:avLst/>
          </a:prstGeom>
          <a:noFill/>
          <a:ln>
            <a:noFill/>
          </a:ln>
        </p:spPr>
        <p:txBody>
          <a:bodyPr lIns="91400" tIns="91400" rIns="91400" bIns="91400" anchor="ctr" anchorCtr="0">
            <a:noAutofit/>
          </a:bodyPr>
          <a:lstStyle/>
          <a:p>
            <a:pPr marL="0" marR="0" lvl="0" indent="0" algn="ctr" rtl="0">
              <a:spcBef>
                <a:spcPts val="0"/>
              </a:spcBef>
              <a:buClr>
                <a:schemeClr val="dk1"/>
              </a:buClr>
              <a:buSzPct val="25000"/>
              <a:buFont typeface="Times New Roman"/>
              <a:buNone/>
            </a:pPr>
            <a:r>
              <a:rPr lang="en-US" sz="6000" b="1" dirty="0">
                <a:solidFill>
                  <a:schemeClr val="dk1"/>
                </a:solidFill>
              </a:rPr>
              <a:t>Conclusion</a:t>
            </a:r>
          </a:p>
        </p:txBody>
      </p:sp>
      <p:sp>
        <p:nvSpPr>
          <p:cNvPr id="41" name="Shape 41"/>
          <p:cNvSpPr txBox="1">
            <a:spLocks noGrp="1"/>
          </p:cNvSpPr>
          <p:nvPr>
            <p:ph type="body" idx="17"/>
          </p:nvPr>
        </p:nvSpPr>
        <p:spPr>
          <a:xfrm>
            <a:off x="32743047" y="28442118"/>
            <a:ext cx="10607100" cy="846299"/>
          </a:xfrm>
          <a:prstGeom prst="rect">
            <a:avLst/>
          </a:prstGeom>
          <a:noFill/>
          <a:ln>
            <a:noFill/>
          </a:ln>
        </p:spPr>
        <p:txBody>
          <a:bodyPr lIns="228550" tIns="228550" rIns="228550" bIns="228550" anchor="t" anchorCtr="0">
            <a:noAutofit/>
          </a:bodyPr>
          <a:lstStyle/>
          <a:p>
            <a:pPr marL="0" lvl="0" algn="just">
              <a:lnSpc>
                <a:spcPct val="131250"/>
              </a:lnSpc>
              <a:spcAft>
                <a:spcPts val="1100"/>
              </a:spcAft>
              <a:buClr>
                <a:schemeClr val="dk1"/>
              </a:buClr>
              <a:buSzPct val="137500"/>
              <a:buNone/>
            </a:pPr>
            <a:r>
              <a:rPr lang="en-US" dirty="0" smtClean="0">
                <a:solidFill>
                  <a:schemeClr val="dk1"/>
                </a:solidFill>
              </a:rPr>
              <a:t>Our </a:t>
            </a:r>
            <a:r>
              <a:rPr lang="en-US" smtClean="0">
                <a:solidFill>
                  <a:schemeClr val="dk1"/>
                </a:solidFill>
              </a:rPr>
              <a:t>team’s ambition is </a:t>
            </a:r>
            <a:r>
              <a:rPr lang="en-US" dirty="0" smtClean="0">
                <a:solidFill>
                  <a:schemeClr val="dk1"/>
                </a:solidFill>
              </a:rPr>
              <a:t>to break down the barrier between creative thought and execution. Using this system, musicians of mixed skill levels can collaborate and explore artistic ideas beyond the inhibitions of their technical dexterity. The application of this system is not limited to music production, and might be applied towards musical education as well. </a:t>
            </a:r>
            <a:r>
              <a:rPr lang="en-US" sz="2400" dirty="0" smtClean="0">
                <a:solidFill>
                  <a:schemeClr val="dk1"/>
                </a:solidFill>
              </a:rPr>
              <a:t>We hope to move the project into commercial development in the near future.</a:t>
            </a:r>
            <a:endParaRPr lang="en-US" sz="2400" dirty="0">
              <a:solidFill>
                <a:schemeClr val="dk1"/>
              </a:solidFill>
            </a:endParaRPr>
          </a:p>
        </p:txBody>
      </p:sp>
      <p:sp>
        <p:nvSpPr>
          <p:cNvPr id="42" name="Shape 42"/>
          <p:cNvSpPr txBox="1">
            <a:spLocks noGrp="1"/>
          </p:cNvSpPr>
          <p:nvPr>
            <p:ph type="title"/>
          </p:nvPr>
        </p:nvSpPr>
        <p:spPr>
          <a:xfrm>
            <a:off x="11200613" y="1734743"/>
            <a:ext cx="21499500" cy="1815599"/>
          </a:xfrm>
          <a:prstGeom prst="rect">
            <a:avLst/>
          </a:prstGeom>
        </p:spPr>
        <p:txBody>
          <a:bodyPr lIns="91425" tIns="91425" rIns="91425" bIns="91425" anchor="ctr" anchorCtr="0">
            <a:noAutofit/>
          </a:bodyPr>
          <a:lstStyle/>
          <a:p>
            <a:r>
              <a:rPr lang="en-US" dirty="0" smtClean="0">
                <a:effectLst>
                  <a:outerShdw blurRad="38100" dist="38100" dir="2700000" algn="tl">
                    <a:srgbClr val="000000">
                      <a:alpha val="43137"/>
                    </a:srgbClr>
                  </a:outerShdw>
                </a:effectLst>
              </a:rPr>
              <a:t>Hummingbird</a:t>
            </a:r>
            <a:r>
              <a:rPr lang="en-US" b="0" dirty="0" smtClean="0">
                <a:effectLst>
                  <a:outerShdw blurRad="38100" dist="38100" dir="2700000" algn="tl">
                    <a:srgbClr val="000000">
                      <a:alpha val="43137"/>
                    </a:srgbClr>
                  </a:outerShdw>
                </a:effectLst>
              </a:rPr>
              <a:t>: Acoustic Control for Electronic Musical Instruments</a:t>
            </a:r>
            <a:endParaRPr lang="en-US" dirty="0">
              <a:effectLst>
                <a:outerShdw blurRad="38100" dist="38100" dir="2700000" algn="tl">
                  <a:srgbClr val="000000">
                    <a:alpha val="43137"/>
                  </a:srgbClr>
                </a:outerShdw>
              </a:effectLst>
            </a:endParaRPr>
          </a:p>
        </p:txBody>
      </p:sp>
      <p:sp>
        <p:nvSpPr>
          <p:cNvPr id="43" name="Shape 43"/>
          <p:cNvSpPr txBox="1">
            <a:spLocks noGrp="1"/>
          </p:cNvSpPr>
          <p:nvPr>
            <p:ph type="subTitle" idx="18"/>
          </p:nvPr>
        </p:nvSpPr>
        <p:spPr>
          <a:xfrm>
            <a:off x="7132928" y="3826448"/>
            <a:ext cx="29634871" cy="1674000"/>
          </a:xfrm>
          <a:prstGeom prst="rect">
            <a:avLst/>
          </a:prstGeom>
        </p:spPr>
        <p:txBody>
          <a:bodyPr lIns="91425" tIns="91425" rIns="91425" bIns="91425" anchor="ctr" anchorCtr="0">
            <a:noAutofit/>
          </a:bodyPr>
          <a:lstStyle/>
          <a:p>
            <a:r>
              <a:rPr lang="en-US" dirty="0"/>
              <a:t>Joey </a:t>
            </a:r>
            <a:r>
              <a:rPr lang="en-US" dirty="0" err="1" smtClean="0"/>
              <a:t>Devoto</a:t>
            </a:r>
            <a:r>
              <a:rPr lang="en-US" dirty="0" smtClean="0"/>
              <a:t>,  Marcus </a:t>
            </a:r>
            <a:r>
              <a:rPr lang="en-US" dirty="0" err="1" smtClean="0"/>
              <a:t>Gronberg</a:t>
            </a:r>
            <a:r>
              <a:rPr lang="en-US" dirty="0" smtClean="0"/>
              <a:t>, Andre Marquez, Jason Vance</a:t>
            </a:r>
            <a:endParaRPr lang="en-US" dirty="0"/>
          </a:p>
        </p:txBody>
      </p:sp>
      <p:pic>
        <p:nvPicPr>
          <p:cNvPr id="3" name="Picture 2"/>
          <p:cNvPicPr>
            <a:picLocks noChangeAspect="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35465233" y="11051289"/>
            <a:ext cx="4623563" cy="2060816"/>
          </a:xfrm>
          <a:prstGeom prst="rect">
            <a:avLst/>
          </a:prstGeom>
        </p:spPr>
      </p:pic>
      <p:pic>
        <p:nvPicPr>
          <p:cNvPr id="4" name="Picture 3"/>
          <p:cNvPicPr>
            <a:picLocks noChangeAspect="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38187421" y="8889484"/>
            <a:ext cx="4607981" cy="2087540"/>
          </a:xfrm>
          <a:prstGeom prst="rect">
            <a:avLst/>
          </a:prstGeom>
        </p:spPr>
      </p:pic>
      <p:pic>
        <p:nvPicPr>
          <p:cNvPr id="21" name="Picture 20"/>
          <p:cNvPicPr>
            <a:picLocks noChangeAspect="1"/>
          </p:cNvPicPr>
          <p:nvPr/>
        </p:nvPicPr>
        <p:blipFill rotWithShape="1">
          <a:blip r:embed="rId6">
            <a:extLst>
              <a:ext uri="{BEBA8EAE-BF5A-486C-A8C5-ECC9F3942E4B}">
                <a14:imgProps xmlns:a14="http://schemas.microsoft.com/office/drawing/2010/main">
                  <a14:imgLayer r:embed="rId7">
                    <a14:imgEffect>
                      <a14:sharpenSoften amount="25000"/>
                    </a14:imgEffect>
                    <a14:imgEffect>
                      <a14:brightnessContrast bright="-26000" contrast="36000"/>
                    </a14:imgEffect>
                  </a14:imgLayer>
                </a14:imgProps>
              </a:ext>
              <a:ext uri="{28A0092B-C50C-407E-A947-70E740481C1C}">
                <a14:useLocalDpi xmlns:a14="http://schemas.microsoft.com/office/drawing/2010/main" val="0"/>
              </a:ext>
            </a:extLst>
          </a:blip>
          <a:srcRect l="1203" t="40033" r="2516" b="37779"/>
          <a:stretch/>
        </p:blipFill>
        <p:spPr>
          <a:xfrm>
            <a:off x="18262818" y="22907798"/>
            <a:ext cx="6812880" cy="2791261"/>
          </a:xfrm>
          <a:prstGeom prst="rect">
            <a:avLst/>
          </a:prstGeom>
          <a:scene3d>
            <a:camera prst="orthographicFront"/>
            <a:lightRig rig="threePt" dir="t"/>
          </a:scene3d>
          <a:sp3d>
            <a:bevelT/>
            <a:bevelB w="152400" h="50800" prst="softRound"/>
          </a:sp3d>
        </p:spPr>
      </p:pic>
      <p:cxnSp>
        <p:nvCxnSpPr>
          <p:cNvPr id="23" name="Straight Arrow Connector 22"/>
          <p:cNvCxnSpPr/>
          <p:nvPr/>
        </p:nvCxnSpPr>
        <p:spPr>
          <a:xfrm>
            <a:off x="17777184" y="23716689"/>
            <a:ext cx="1114425" cy="0"/>
          </a:xfrm>
          <a:prstGeom prst="straightConnector1">
            <a:avLst/>
          </a:prstGeom>
          <a:ln w="57150">
            <a:tailEnd type="triangle"/>
          </a:ln>
        </p:spPr>
        <p:style>
          <a:lnRef idx="2">
            <a:schemeClr val="accent4"/>
          </a:lnRef>
          <a:fillRef idx="0">
            <a:schemeClr val="accent4"/>
          </a:fillRef>
          <a:effectRef idx="1">
            <a:schemeClr val="accent4"/>
          </a:effectRef>
          <a:fontRef idx="minor">
            <a:schemeClr val="tx1"/>
          </a:fontRef>
        </p:style>
      </p:cxnSp>
      <p:cxnSp>
        <p:nvCxnSpPr>
          <p:cNvPr id="44" name="Straight Arrow Connector 43"/>
          <p:cNvCxnSpPr/>
          <p:nvPr/>
        </p:nvCxnSpPr>
        <p:spPr>
          <a:xfrm>
            <a:off x="17777184" y="24078639"/>
            <a:ext cx="1114425" cy="0"/>
          </a:xfrm>
          <a:prstGeom prst="straightConnector1">
            <a:avLst/>
          </a:prstGeom>
          <a:ln w="57150">
            <a:tailEnd type="triangle"/>
          </a:ln>
        </p:spPr>
        <p:style>
          <a:lnRef idx="2">
            <a:schemeClr val="accent4"/>
          </a:lnRef>
          <a:fillRef idx="0">
            <a:schemeClr val="accent4"/>
          </a:fillRef>
          <a:effectRef idx="1">
            <a:schemeClr val="accent4"/>
          </a:effectRef>
          <a:fontRef idx="minor">
            <a:schemeClr val="tx1"/>
          </a:fontRef>
        </p:style>
      </p:cxnSp>
      <p:cxnSp>
        <p:nvCxnSpPr>
          <p:cNvPr id="46" name="Straight Arrow Connector 45"/>
          <p:cNvCxnSpPr/>
          <p:nvPr/>
        </p:nvCxnSpPr>
        <p:spPr>
          <a:xfrm>
            <a:off x="17777183" y="24469164"/>
            <a:ext cx="1114425" cy="0"/>
          </a:xfrm>
          <a:prstGeom prst="straightConnector1">
            <a:avLst/>
          </a:prstGeom>
          <a:ln w="57150">
            <a:tailEnd type="triangle"/>
          </a:ln>
        </p:spPr>
        <p:style>
          <a:lnRef idx="2">
            <a:schemeClr val="accent4"/>
          </a:lnRef>
          <a:fillRef idx="0">
            <a:schemeClr val="accent4"/>
          </a:fillRef>
          <a:effectRef idx="1">
            <a:schemeClr val="accent4"/>
          </a:effectRef>
          <a:fontRef idx="minor">
            <a:schemeClr val="tx1"/>
          </a:fontRef>
        </p:style>
      </p:cxnSp>
      <p:cxnSp>
        <p:nvCxnSpPr>
          <p:cNvPr id="47" name="Straight Arrow Connector 46"/>
          <p:cNvCxnSpPr/>
          <p:nvPr/>
        </p:nvCxnSpPr>
        <p:spPr>
          <a:xfrm>
            <a:off x="17777183" y="24833687"/>
            <a:ext cx="1114425" cy="0"/>
          </a:xfrm>
          <a:prstGeom prst="straightConnector1">
            <a:avLst/>
          </a:prstGeom>
          <a:ln w="57150">
            <a:tailEnd type="triangle"/>
          </a:ln>
        </p:spPr>
        <p:style>
          <a:lnRef idx="2">
            <a:schemeClr val="accent4"/>
          </a:lnRef>
          <a:fillRef idx="0">
            <a:schemeClr val="accent4"/>
          </a:fillRef>
          <a:effectRef idx="1">
            <a:schemeClr val="accent4"/>
          </a:effectRef>
          <a:fontRef idx="minor">
            <a:schemeClr val="tx1"/>
          </a:fontRef>
        </p:style>
      </p:cxnSp>
      <p:sp>
        <p:nvSpPr>
          <p:cNvPr id="24" name="TextBox 23"/>
          <p:cNvSpPr txBox="1"/>
          <p:nvPr/>
        </p:nvSpPr>
        <p:spPr>
          <a:xfrm>
            <a:off x="15349730" y="23564286"/>
            <a:ext cx="2486025" cy="307777"/>
          </a:xfrm>
          <a:prstGeom prst="rect">
            <a:avLst/>
          </a:prstGeom>
          <a:noFill/>
        </p:spPr>
        <p:txBody>
          <a:bodyPr wrap="square" rtlCol="0">
            <a:spAutoFit/>
          </a:bodyPr>
          <a:lstStyle/>
          <a:p>
            <a:pPr algn="r"/>
            <a:r>
              <a:rPr lang="en-US" dirty="0" smtClean="0"/>
              <a:t>Note, Frequency, Key/Scale</a:t>
            </a:r>
            <a:endParaRPr lang="en-US" dirty="0"/>
          </a:p>
        </p:txBody>
      </p:sp>
      <p:sp>
        <p:nvSpPr>
          <p:cNvPr id="48" name="TextBox 47"/>
          <p:cNvSpPr txBox="1"/>
          <p:nvPr/>
        </p:nvSpPr>
        <p:spPr>
          <a:xfrm>
            <a:off x="15345116" y="23899149"/>
            <a:ext cx="2486025" cy="307777"/>
          </a:xfrm>
          <a:prstGeom prst="rect">
            <a:avLst/>
          </a:prstGeom>
          <a:noFill/>
        </p:spPr>
        <p:txBody>
          <a:bodyPr wrap="square" rtlCol="0">
            <a:spAutoFit/>
          </a:bodyPr>
          <a:lstStyle/>
          <a:p>
            <a:pPr algn="r"/>
            <a:r>
              <a:rPr lang="en-US" dirty="0" smtClean="0"/>
              <a:t>Tuner</a:t>
            </a:r>
            <a:endParaRPr lang="en-US" dirty="0"/>
          </a:p>
        </p:txBody>
      </p:sp>
      <p:sp>
        <p:nvSpPr>
          <p:cNvPr id="49" name="TextBox 48"/>
          <p:cNvSpPr txBox="1"/>
          <p:nvPr/>
        </p:nvSpPr>
        <p:spPr>
          <a:xfrm>
            <a:off x="15345115" y="24296353"/>
            <a:ext cx="2486025" cy="307777"/>
          </a:xfrm>
          <a:prstGeom prst="rect">
            <a:avLst/>
          </a:prstGeom>
          <a:noFill/>
        </p:spPr>
        <p:txBody>
          <a:bodyPr wrap="square" rtlCol="0">
            <a:spAutoFit/>
          </a:bodyPr>
          <a:lstStyle/>
          <a:p>
            <a:pPr algn="r"/>
            <a:r>
              <a:rPr lang="en-US" dirty="0" smtClean="0"/>
              <a:t>MIDI Velocity, Hysteresis</a:t>
            </a:r>
            <a:endParaRPr lang="en-US" dirty="0"/>
          </a:p>
        </p:txBody>
      </p:sp>
      <p:sp>
        <p:nvSpPr>
          <p:cNvPr id="50" name="TextBox 49"/>
          <p:cNvSpPr txBox="1"/>
          <p:nvPr/>
        </p:nvSpPr>
        <p:spPr>
          <a:xfrm>
            <a:off x="15345114" y="24679798"/>
            <a:ext cx="2486025" cy="307777"/>
          </a:xfrm>
          <a:prstGeom prst="rect">
            <a:avLst/>
          </a:prstGeom>
          <a:noFill/>
        </p:spPr>
        <p:txBody>
          <a:bodyPr wrap="square" rtlCol="0">
            <a:spAutoFit/>
          </a:bodyPr>
          <a:lstStyle/>
          <a:p>
            <a:pPr algn="r"/>
            <a:r>
              <a:rPr lang="en-US" dirty="0" smtClean="0"/>
              <a:t>Previous Notes</a:t>
            </a:r>
            <a:endParaRPr lang="en-US" dirty="0"/>
          </a:p>
        </p:txBody>
      </p:sp>
      <p:pic>
        <p:nvPicPr>
          <p:cNvPr id="25" name="Picture 24"/>
          <p:cNvPicPr>
            <a:picLocks noChangeAspect="1"/>
          </p:cNvPicPr>
          <p:nvPr/>
        </p:nvPicPr>
        <p:blipFill rotWithShape="1">
          <a:blip r:embed="rId8">
            <a:extLst>
              <a:ext uri="{28A0092B-C50C-407E-A947-70E740481C1C}">
                <a14:useLocalDpi xmlns:a14="http://schemas.microsoft.com/office/drawing/2010/main" val="0"/>
              </a:ext>
            </a:extLst>
          </a:blip>
          <a:srcRect t="5785" b="21134"/>
          <a:stretch/>
        </p:blipFill>
        <p:spPr>
          <a:xfrm>
            <a:off x="32877324" y="23140735"/>
            <a:ext cx="4966584" cy="2041679"/>
          </a:xfrm>
          <a:prstGeom prst="rect">
            <a:avLst/>
          </a:prstGeom>
        </p:spPr>
      </p:pic>
      <p:pic>
        <p:nvPicPr>
          <p:cNvPr id="26" name="Picture 25"/>
          <p:cNvPicPr>
            <a:picLocks noChangeAspect="1"/>
          </p:cNvPicPr>
          <p:nvPr/>
        </p:nvPicPr>
        <p:blipFill>
          <a:blip r:embed="rId9">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38187421" y="22907798"/>
            <a:ext cx="5008306" cy="3228316"/>
          </a:xfrm>
          <a:prstGeom prst="rect">
            <a:avLst/>
          </a:prstGeom>
        </p:spPr>
      </p:pic>
      <p:pic>
        <p:nvPicPr>
          <p:cNvPr id="52" name="Picture 51"/>
          <p:cNvPicPr>
            <a:picLocks noChangeAspect="1"/>
          </p:cNvPicPr>
          <p:nvPr/>
        </p:nvPicPr>
        <p:blipFill>
          <a:blip r:embed="rId10">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32743047" y="8889484"/>
            <a:ext cx="4623563" cy="2094600"/>
          </a:xfrm>
          <a:prstGeom prst="rect">
            <a:avLst/>
          </a:prstGeom>
        </p:spPr>
      </p:pic>
      <p:pic>
        <p:nvPicPr>
          <p:cNvPr id="56" name="Picture 55"/>
          <p:cNvPicPr>
            <a:picLocks noChangeAspect="1"/>
          </p:cNvPicPr>
          <p:nvPr/>
        </p:nvPicPr>
        <p:blipFill>
          <a:blip r:embed="rId11">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35465233" y="14209091"/>
            <a:ext cx="4431537" cy="2007606"/>
          </a:xfrm>
          <a:prstGeom prst="rect">
            <a:avLst/>
          </a:prstGeom>
        </p:spPr>
      </p:pic>
      <p:sp>
        <p:nvSpPr>
          <p:cNvPr id="59" name="TextBox 58"/>
          <p:cNvSpPr txBox="1"/>
          <p:nvPr/>
        </p:nvSpPr>
        <p:spPr>
          <a:xfrm>
            <a:off x="32919596" y="25870341"/>
            <a:ext cx="5038030" cy="523220"/>
          </a:xfrm>
          <a:prstGeom prst="rect">
            <a:avLst/>
          </a:prstGeom>
          <a:noFill/>
        </p:spPr>
        <p:txBody>
          <a:bodyPr wrap="square" rtlCol="0">
            <a:spAutoFit/>
          </a:bodyPr>
          <a:lstStyle/>
          <a:p>
            <a:pPr algn="ctr"/>
            <a:r>
              <a:rPr lang="en-US" dirty="0" smtClean="0"/>
              <a:t>Frequency results of an intentionally poor test performance as viewed using Vocal Pitch Monitor</a:t>
            </a:r>
            <a:endParaRPr lang="en-US" dirty="0"/>
          </a:p>
        </p:txBody>
      </p:sp>
      <p:sp>
        <p:nvSpPr>
          <p:cNvPr id="60" name="TextBox 59"/>
          <p:cNvSpPr txBox="1"/>
          <p:nvPr/>
        </p:nvSpPr>
        <p:spPr>
          <a:xfrm>
            <a:off x="38208284" y="25870341"/>
            <a:ext cx="5038030" cy="523220"/>
          </a:xfrm>
          <a:prstGeom prst="rect">
            <a:avLst/>
          </a:prstGeom>
          <a:noFill/>
        </p:spPr>
        <p:txBody>
          <a:bodyPr wrap="square" rtlCol="0">
            <a:spAutoFit/>
          </a:bodyPr>
          <a:lstStyle/>
          <a:p>
            <a:pPr algn="ctr"/>
            <a:r>
              <a:rPr lang="en-US" dirty="0" smtClean="0"/>
              <a:t>Output of the autocorrelation pitch detection algorithm snapping to the Chromatic scale (all notes) </a:t>
            </a:r>
            <a:endParaRPr lang="en-US" dirty="0"/>
          </a:p>
        </p:txBody>
      </p:sp>
      <p:pic>
        <p:nvPicPr>
          <p:cNvPr id="66" name="Picture 65"/>
          <p:cNvPicPr>
            <a:picLocks noChangeAspect="1"/>
          </p:cNvPicPr>
          <p:nvPr/>
        </p:nvPicPr>
        <p:blipFill>
          <a:blip r:embed="rId1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4867674" y="11459189"/>
            <a:ext cx="14157152" cy="10270875"/>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par>
    </p:tnLst>
  </p:timing>
</p:sld>
</file>

<file path=ppt/theme/theme1.xml><?xml version="1.0" encoding="utf-8"?>
<a:theme xmlns:a="http://schemas.openxmlformats.org/drawingml/2006/main" name="Classic - Wide Center">
  <a:themeElements>
    <a:clrScheme name="Metro">
      <a:dk1>
        <a:srgbClr val="000000"/>
      </a:dk1>
      <a:lt1>
        <a:srgbClr val="FFFFFF"/>
      </a:lt1>
      <a:dk2>
        <a:srgbClr val="4E5B6F"/>
      </a:dk2>
      <a:lt2>
        <a:srgbClr val="D6ECFF"/>
      </a:lt2>
      <a:accent1>
        <a:srgbClr val="7FD13B"/>
      </a:accent1>
      <a:accent2>
        <a:srgbClr val="EA157A"/>
      </a:accent2>
      <a:accent3>
        <a:srgbClr val="FEB80A"/>
      </a:accent3>
      <a:accent4>
        <a:srgbClr val="00ADDC"/>
      </a:accent4>
      <a:accent5>
        <a:srgbClr val="738AC8"/>
      </a:accent5>
      <a:accent6>
        <a:srgbClr val="1AB39F"/>
      </a:accent6>
      <a:hlink>
        <a:srgbClr val="EB8803"/>
      </a:hlink>
      <a:folHlink>
        <a:srgbClr val="5F779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466</TotalTime>
  <Words>819</Words>
  <Application>Microsoft Office PowerPoint</Application>
  <PresentationFormat>Custom</PresentationFormat>
  <Paragraphs>52</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Tahoma</vt:lpstr>
      <vt:lpstr>Times New Roman</vt:lpstr>
      <vt:lpstr>Classic - Wide Center</vt:lpstr>
      <vt:lpstr>Hummingbird: Acoustic Control for Electronic Musical Instruments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Title Goes Here</dc:title>
  <dc:creator>HBIRD TEAM</dc:creator>
  <cp:lastModifiedBy>Marcus Anders Gronberg</cp:lastModifiedBy>
  <cp:revision>43</cp:revision>
  <dcterms:modified xsi:type="dcterms:W3CDTF">2017-05-11T01:31:49Z</dcterms:modified>
</cp:coreProperties>
</file>